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0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6" r:id="rId37"/>
    <p:sldId id="297" r:id="rId38"/>
    <p:sldId id="299" r:id="rId39"/>
    <p:sldId id="300" r:id="rId40"/>
    <p:sldId id="301" r:id="rId41"/>
    <p:sldId id="298" r:id="rId42"/>
    <p:sldId id="295" r:id="rId43"/>
    <p:sldId id="302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106507"/>
    <a:srgbClr val="800000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\Demoscope%20Weekly%20-%20Unix\weekly\bd\doc\assey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\Demoscope%20Weekly%20-%20Unix\weekly\bd\doc\assey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\Demoscope%20Weekly%20-%20Unix\weekly\bd\doc\asse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ln w="44450">
              <a:solidFill>
                <a:srgbClr val="1F497D">
                  <a:lumMod val="40000"/>
                  <a:lumOff val="60000"/>
                </a:srgbClr>
              </a:solidFill>
            </a:ln>
          </c:spPr>
          <c:dPt>
            <c:idx val="0"/>
            <c:spPr>
              <a:solidFill>
                <a:srgbClr val="FFC000"/>
              </a:solidFill>
              <a:ln w="44450">
                <a:solidFill>
                  <a:srgbClr val="1F497D">
                    <a:lumMod val="40000"/>
                    <a:lumOff val="60000"/>
                  </a:srgbClr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 w="44450">
                <a:solidFill>
                  <a:srgbClr val="1F497D">
                    <a:lumMod val="40000"/>
                    <a:lumOff val="60000"/>
                  </a:srgbClr>
                </a:solidFill>
              </a:ln>
            </c:spPr>
          </c:dPt>
          <c:dPt>
            <c:idx val="2"/>
            <c:spPr>
              <a:solidFill>
                <a:srgbClr val="FFA3A3"/>
              </a:solidFill>
              <a:ln w="44450">
                <a:solidFill>
                  <a:srgbClr val="1F497D">
                    <a:lumMod val="40000"/>
                    <a:lumOff val="60000"/>
                  </a:srgbClr>
                </a:solidFill>
              </a:ln>
            </c:spPr>
          </c:dPt>
          <c:val>
            <c:numRef>
              <c:f>Лист1!$F$5:$F$7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</c:ser>
      </c:pie3DChart>
      <c:spPr>
        <a:ln>
          <a:solidFill>
            <a:schemeClr val="tx2">
              <a:lumMod val="40000"/>
              <a:lumOff val="60000"/>
            </a:schemeClr>
          </a:solidFill>
        </a:ln>
      </c:spPr>
    </c:plotArea>
    <c:legend>
      <c:legendPos val="r"/>
      <c:layout/>
      <c:txPr>
        <a:bodyPr/>
        <a:lstStyle/>
        <a:p>
          <a:pPr rtl="0">
            <a:defRPr sz="24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220"/>
      <c:depthPercent val="100"/>
      <c:perspective val="30"/>
    </c:view3D>
    <c:plotArea>
      <c:layout/>
      <c:pie3DChart>
        <c:varyColors val="1"/>
        <c:ser>
          <c:idx val="0"/>
          <c:order val="0"/>
          <c:spPr>
            <a:ln w="47625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</c:spPr>
          <c:dPt>
            <c:idx val="0"/>
            <c:spPr>
              <a:solidFill>
                <a:srgbClr val="FFFF00"/>
              </a:solidFill>
              <a:ln w="57150">
                <a:solidFill>
                  <a:srgbClr val="FF0000"/>
                </a:solidFill>
              </a:ln>
            </c:spPr>
          </c:dPt>
          <c:dPt>
            <c:idx val="1"/>
            <c:spPr>
              <a:solidFill>
                <a:srgbClr val="00B050"/>
              </a:solidFill>
              <a:ln w="47625">
                <a:solidFill>
                  <a:schemeClr val="tx2">
                    <a:lumMod val="75000"/>
                  </a:schemeClr>
                </a:solidFill>
              </a:ln>
            </c:spPr>
          </c:dPt>
          <c:val>
            <c:numRef>
              <c:f>Лист1!$F$21:$F$22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 rtl="0">
            <a:defRPr sz="2400"/>
          </a:pPr>
          <a:endParaRPr lang="ru-RU"/>
        </a:p>
      </c:txPr>
    </c:legend>
    <c:plotVisOnly val="1"/>
  </c:chart>
  <c:spPr>
    <a:ln w="53975"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rotY val="230"/>
      <c:perspective val="7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c:spPr>
          </c:dPt>
          <c:dPt>
            <c:idx val="2"/>
            <c:spPr>
              <a:solidFill>
                <a:srgbClr val="FFE285"/>
              </a:solidFill>
            </c:spPr>
          </c:dPt>
          <c:dPt>
            <c:idx val="3"/>
            <c:spPr>
              <a:solidFill>
                <a:srgbClr val="6DEF63"/>
              </a:solidFill>
            </c:spPr>
          </c:dPt>
          <c:val>
            <c:numRef>
              <c:f>Лист1!$F$38:$F$41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40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 rtl="0">
            <a:defRPr sz="240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597CF-A761-44B2-9E7B-917CA9A4318D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AF30E-5D5A-4F94-8501-33976D7C4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F9AE-9D85-40F9-9C78-6FC75B9B422B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A5A1-3E5B-40D3-B2E0-24CC51437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0801-6DD1-43BC-90A1-80A8DFC619F9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D479-6123-44EF-BAC1-85C1AADDA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3420A-CB31-458C-97E0-2F54A05A09E4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B48F4-412C-44F4-A9DC-3E6A6198D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AE3F2-4EC0-4C67-80C0-C4053A228DF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D13A5-073A-4086-BB58-85B0E7EC4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EFC5-56CA-440F-865C-982B7F4DE298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C77EB-BEF7-4A22-9BA8-81C2E87EB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C68E-5F79-49AA-9653-477F48822A31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2668-6EE6-41CD-B79C-07458F763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1D3D1-0BD5-40C3-BA9C-21C5353EDF8F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98D8-32FD-432F-A5C0-12D7AD1FD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F049-EA65-4D3C-A627-5981F5058E75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7A65-6DA8-4774-9C25-2A1279467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E6B3F-483E-4D03-AB76-94EAE3D2ABBE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9FE3-C119-4F29-986F-6D699A6C3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9D4FE-BEF7-4627-B34C-711E0337D44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F7311-4A5D-4A80-BE66-055913F14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E4E444-4D9C-45BA-B9CB-A7EED014196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0D7D0F-B550-4EAA-8803-2D1F9F69A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emoscope.ru/weekly/2005/0225/plagiat.php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ttle_of_Stalingrad" TargetMode="External"/><Relationship Id="rId2" Type="http://schemas.openxmlformats.org/officeDocument/2006/relationships/hyperlink" Target="http://demoscope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emoscope.ru/weekly/2013/0539/barom02.ph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demoscope.ru/weekly/app/links.php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en-ii.demopaedia.org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b.se/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demoscope.ru/weekly/2002/063/lisa01.php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demoscope.ru/weekly/2011/0491/perep01.php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</a:rPr>
              <a:t>Research Workshop, 9 February 2015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9139"/>
            <a:ext cx="9144000" cy="151186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211960" y="4077072"/>
            <a:ext cx="44279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Eugeny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2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Soroko</a:t>
            </a:r>
            <a:endParaRPr lang="ru-RU" sz="2200" i="1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Version 2.0 (English) of 1-Dec-2015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Version 1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.1. </a:t>
            </a:r>
            <a:r>
              <a:rPr lang="en-US" sz="2200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(Russian) of  6-Feb-</a:t>
            </a: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2013</a:t>
            </a: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576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24744"/>
            <a:ext cx="8568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>What subject to select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1772816"/>
            <a:ext cx="85689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Error No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topic selected is too broad.</a:t>
            </a:r>
            <a:endParaRPr lang="ru-RU" sz="2400" dirty="0" smtClean="0"/>
          </a:p>
          <a:p>
            <a:pPr lvl="0" fontAlgn="auto">
              <a:spcAft>
                <a:spcPts val="0"/>
              </a:spcAft>
              <a:defRPr/>
            </a:pPr>
            <a:r>
              <a:rPr lang="ru-RU" sz="2400" dirty="0" smtClean="0"/>
              <a:t>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3200" u="sng" dirty="0" smtClean="0">
                <a:solidFill>
                  <a:schemeClr val="tx2">
                    <a:lumMod val="75000"/>
                  </a:schemeClr>
                </a:solidFill>
              </a:rPr>
              <a:t>Method of elimination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</a:t>
            </a:r>
            <a:r>
              <a:rPr lang="ru-RU" sz="2400" dirty="0" smtClean="0"/>
              <a:t> </a:t>
            </a:r>
            <a:r>
              <a:rPr lang="en-US" sz="2400" dirty="0" smtClean="0"/>
              <a:t>minimize the number of countries, but not less than to 2 in order to provide the opportunity of inter-country comparisons</a:t>
            </a:r>
            <a:endParaRPr lang="ru-RU" sz="24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 </a:t>
            </a:r>
            <a:r>
              <a:rPr lang="en-US" sz="2400" dirty="0" smtClean="0"/>
              <a:t>another way of topic selection is to narrow the list of features under analysis in the demographic processes</a:t>
            </a:r>
            <a:r>
              <a:rPr lang="ru-RU" sz="2400" dirty="0" smtClean="0"/>
              <a:t>. </a:t>
            </a:r>
            <a:r>
              <a:rPr lang="en-US" sz="2400" dirty="0" smtClean="0"/>
              <a:t>E.g. for migration you may consider only educational migration</a:t>
            </a:r>
            <a:r>
              <a:rPr lang="ru-RU" sz="2400" dirty="0" smtClean="0"/>
              <a:t>.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 </a:t>
            </a:r>
            <a:r>
              <a:rPr lang="en-US" sz="2400" dirty="0" smtClean="0"/>
              <a:t>shorten the calendar period under consideration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576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24744"/>
            <a:ext cx="8568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>What subject to select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1772816"/>
            <a:ext cx="85689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Error No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topic selected is too broad.</a:t>
            </a:r>
            <a:endParaRPr lang="ru-RU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3200" u="sng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Examples of more appropriate topics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800" dirty="0" smtClean="0"/>
              <a:t>«</a:t>
            </a:r>
            <a:r>
              <a:rPr lang="en-US" sz="2800" dirty="0" smtClean="0"/>
              <a:t>Educational migration in Sweden, Norway, and Denmark in the 1990s – 2000s</a:t>
            </a:r>
            <a:r>
              <a:rPr lang="ru-RU" sz="2800" dirty="0" smtClean="0"/>
              <a:t>»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sz="2800" dirty="0" smtClean="0"/>
              <a:t>«</a:t>
            </a:r>
            <a:r>
              <a:rPr lang="en-US" sz="2800" dirty="0" smtClean="0"/>
              <a:t>Mortality trends in the population of Ukraine in the post-Soviet period</a:t>
            </a:r>
            <a:r>
              <a:rPr lang="ru-RU" sz="2800" dirty="0" smtClean="0"/>
              <a:t>»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sz="2800" dirty="0" smtClean="0"/>
              <a:t>«</a:t>
            </a:r>
            <a:r>
              <a:rPr lang="en-US" sz="2800" dirty="0" smtClean="0"/>
              <a:t>Comparison of family policy in France and Sweden</a:t>
            </a:r>
            <a:r>
              <a:rPr lang="ru-RU" sz="2800" dirty="0" smtClean="0"/>
              <a:t>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«</a:t>
            </a:r>
            <a:r>
              <a:rPr lang="en-US" sz="2800" dirty="0" smtClean="0"/>
              <a:t>Migration patterns in Belgium and Germany in the end of the 20 century</a:t>
            </a:r>
            <a:r>
              <a:rPr lang="ru-RU" sz="2800" dirty="0" smtClean="0"/>
              <a:t>»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576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24744"/>
            <a:ext cx="8568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How to justify the statements of the essay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1772816"/>
            <a:ext cx="86409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Error No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4.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The essay contains nice and serious theories, opinions, approaches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,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but they are validated by nothing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.</a:t>
            </a:r>
            <a:endParaRPr lang="ru-RU" sz="2800" dirty="0" smtClean="0">
              <a:latin typeface="Arial Narrow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Why it is important</a:t>
            </a:r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?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Demography is the science located at the intersection of social and exact sciences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.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 The reasons required are not only the qualitative but  the quantitative ones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Techniques for solving the problem: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The essay should contain tables, diagrams, maps, graphs, and specific statistical data to justify its statements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At least one table and one graph is required to provide positive grade for the essay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smtClean="0">
                <a:solidFill>
                  <a:srgbClr val="106507"/>
                </a:solidFill>
                <a:latin typeface="+mj-lt"/>
                <a:ea typeface="+mj-ea"/>
                <a:cs typeface="+mj-cs"/>
              </a:rPr>
              <a:t>What is the optimal size of citation</a:t>
            </a:r>
            <a:r>
              <a:rPr lang="ru-RU" sz="3200" b="1" i="1" dirty="0" smtClean="0">
                <a:solidFill>
                  <a:srgbClr val="106507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1412776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400" dirty="0" smtClean="0"/>
              <a:t>Even the most significant, interesting, useful source may be utilized, but in compliance with a sense of proportion</a:t>
            </a:r>
            <a:r>
              <a:rPr lang="ru-RU" sz="2400" dirty="0" smtClean="0"/>
              <a:t>.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Reprint of big portion of text from one source in the essay – up to 2-3 pages without abbreviations</a:t>
            </a:r>
            <a:r>
              <a:rPr lang="ru-RU" sz="2800" dirty="0" smtClean="0"/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Why this blunts the general effect of the essay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?</a:t>
            </a:r>
            <a:r>
              <a:rPr lang="ru-RU" sz="2800" b="1" dirty="0" smtClean="0"/>
              <a:t> </a:t>
            </a:r>
            <a:r>
              <a:rPr lang="en-US" sz="2800" dirty="0" smtClean="0">
                <a:latin typeface="Arial Narrow" pitchFamily="34" charset="0"/>
              </a:rPr>
              <a:t>Such citation is the indirect confirmation that the student failed to define the most significant statements on the topic selected.</a:t>
            </a:r>
            <a:endParaRPr lang="ru-RU" sz="2800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How to solve?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We recommend to find, select and use the portions of citation sized not more than 2-3 paragraphs from one source.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Plagiarism</a:t>
            </a:r>
            <a:endParaRPr lang="ru-RU" sz="4400" b="1" i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1412776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400" b="1" dirty="0" smtClean="0">
                <a:latin typeface="Arial Narrow" pitchFamily="34" charset="0"/>
              </a:rPr>
              <a:t>Using of the best theories, precise statements, and comprehensive reasoning without any reference to the source must be considered as PLAGIARISM, that is the acquisition of authorship.</a:t>
            </a:r>
            <a:r>
              <a:rPr lang="ru-RU" sz="2400" b="1" dirty="0" smtClean="0">
                <a:latin typeface="Arial Narrow" pitchFamily="34" charset="0"/>
              </a:rPr>
              <a:t>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Not simply the error No 6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Plagiarism is the basis to obtain no positive grade for essay, diploma, or dissertation or even student’s dismissal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How to discover plagiarism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?</a:t>
            </a:r>
            <a:r>
              <a:rPr lang="ru-RU" sz="2800" b="1" dirty="0" smtClean="0"/>
              <a:t> </a:t>
            </a:r>
            <a:r>
              <a:rPr lang="en-US" sz="2400" dirty="0" smtClean="0">
                <a:latin typeface="Arial Narrow" pitchFamily="34" charset="0"/>
              </a:rPr>
              <a:t>Search engines, system </a:t>
            </a:r>
            <a:r>
              <a:rPr lang="en-US" sz="2400" dirty="0" err="1" smtClean="0">
                <a:latin typeface="Arial Narrow" pitchFamily="34" charset="0"/>
              </a:rPr>
              <a:t>Antiplagiarism</a:t>
            </a:r>
            <a:r>
              <a:rPr lang="en-US" sz="2400" dirty="0" smtClean="0">
                <a:latin typeface="Arial Narrow" pitchFamily="34" charset="0"/>
              </a:rPr>
              <a:t> in NRU HSE</a:t>
            </a:r>
            <a:r>
              <a:rPr lang="ru-RU" sz="2400" dirty="0" smtClean="0">
                <a:latin typeface="Arial Narrow" pitchFamily="34" charset="0"/>
              </a:rPr>
              <a:t>. </a:t>
            </a:r>
            <a:r>
              <a:rPr lang="en-US" sz="2400" dirty="0" smtClean="0">
                <a:latin typeface="Arial Narrow" pitchFamily="34" charset="0"/>
              </a:rPr>
              <a:t>Experience of the lecturer is significant as well. Sometimes the cases of plagiarism may be discovered many years on</a:t>
            </a:r>
            <a:r>
              <a:rPr lang="ru-RU" sz="2400" dirty="0" smtClean="0">
                <a:latin typeface="Arial Narrow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How to escape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latin typeface="Arial Narrow" pitchFamily="34" charset="0"/>
              </a:rPr>
              <a:t>In the cases of citation both of text or data the source must be explicitly specified. </a:t>
            </a:r>
            <a:endParaRPr lang="ru-RU" sz="2400" b="1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Example of plagiarism in the science at </a:t>
            </a:r>
            <a:r>
              <a:rPr lang="en-US" sz="2800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Demoscope</a:t>
            </a:r>
            <a:r>
              <a:rPr lang="ru-RU" sz="2800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: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hlinkClick r:id="rId2"/>
              </a:rPr>
              <a:t>http://demoscope.ru/weekly/2005/0225/plagiat.php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References and citation</a:t>
            </a:r>
            <a:endParaRPr lang="ru-RU" sz="4400" b="1" i="1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1412776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400" b="1" dirty="0" smtClean="0">
                <a:latin typeface="Arial Narrow" pitchFamily="34" charset="0"/>
              </a:rPr>
              <a:t>Demands to references and citations in diploma or essay do not differ from these demands in scientific papers</a:t>
            </a:r>
            <a:r>
              <a:rPr lang="ru-RU" sz="2400" b="1" dirty="0" smtClean="0">
                <a:latin typeface="Arial Narrow" pitchFamily="34" charset="0"/>
              </a:rPr>
              <a:t>. 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2400" b="1" dirty="0" smtClean="0">
              <a:latin typeface="Arial Narrow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Disregard of these rules</a:t>
            </a:r>
            <a:r>
              <a:rPr lang="ru-RU" sz="2800" b="1" dirty="0" smtClean="0">
                <a:solidFill>
                  <a:srgbClr val="00B050"/>
                </a:solidFill>
              </a:rPr>
              <a:t>.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Example</a:t>
            </a:r>
            <a:r>
              <a:rPr lang="ru-RU" sz="2800" b="1" dirty="0" smtClean="0"/>
              <a:t> </a:t>
            </a:r>
            <a:r>
              <a:rPr lang="ru-RU" sz="2800" dirty="0" smtClean="0">
                <a:latin typeface="Arial Narrow" pitchFamily="34" charset="0"/>
              </a:rPr>
              <a:t>Медков. Демография.</a:t>
            </a:r>
            <a:r>
              <a:rPr lang="en-US" sz="2800" dirty="0" smtClean="0">
                <a:latin typeface="Arial Narrow" pitchFamily="34" charset="0"/>
              </a:rPr>
              <a:t> [</a:t>
            </a:r>
            <a:r>
              <a:rPr lang="en-US" sz="2800" dirty="0" err="1" smtClean="0">
                <a:latin typeface="Arial Narrow" pitchFamily="34" charset="0"/>
              </a:rPr>
              <a:t>Medkov</a:t>
            </a:r>
            <a:r>
              <a:rPr lang="en-US" sz="2800" dirty="0" smtClean="0">
                <a:latin typeface="Arial Narrow" pitchFamily="34" charset="0"/>
              </a:rPr>
              <a:t>. Demography]</a:t>
            </a:r>
            <a:endParaRPr lang="ru-RU" sz="2800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800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Why that is wrong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The book may be published in different editions in different time in different places</a:t>
            </a:r>
            <a:r>
              <a:rPr lang="ru-RU" sz="2400" b="1" dirty="0" smtClean="0">
                <a:latin typeface="Arial Narrow" pitchFamily="34" charset="0"/>
              </a:rPr>
              <a:t>. </a:t>
            </a:r>
            <a:r>
              <a:rPr lang="en-US" sz="2400" b="1" dirty="0" smtClean="0">
                <a:latin typeface="Arial Narrow" pitchFamily="34" charset="0"/>
              </a:rPr>
              <a:t>The reader may fail to find required citation in another publication</a:t>
            </a:r>
            <a:r>
              <a:rPr lang="ru-RU" sz="2400" b="1" dirty="0" smtClean="0">
                <a:latin typeface="Arial Narrow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ru-RU" sz="2400" b="1" dirty="0" smtClean="0">
              <a:latin typeface="Arial Narrow" pitchFamily="34" charset="0"/>
            </a:endParaRPr>
          </a:p>
          <a:p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Correct</a:t>
            </a:r>
            <a:r>
              <a:rPr lang="ru-RU" sz="2400" b="1" dirty="0" smtClean="0"/>
              <a:t> </a:t>
            </a:r>
            <a:r>
              <a:rPr lang="ru-RU" sz="2800" dirty="0" smtClean="0">
                <a:latin typeface="Arial Narrow" pitchFamily="34" charset="0"/>
              </a:rPr>
              <a:t>В.М.Медков. Демография. Учебное пособие. Ростов-на-Дону, "Феникс", 2002, с.33. </a:t>
            </a:r>
            <a:r>
              <a:rPr lang="en-US" sz="2800" dirty="0" smtClean="0">
                <a:latin typeface="Arial Narrow" pitchFamily="34" charset="0"/>
              </a:rPr>
              <a:t>[</a:t>
            </a:r>
            <a:r>
              <a:rPr lang="en-US" sz="2800" dirty="0" err="1" smtClean="0">
                <a:latin typeface="Arial Narrow" pitchFamily="34" charset="0"/>
              </a:rPr>
              <a:t>V.M.Medkov</a:t>
            </a:r>
            <a:r>
              <a:rPr lang="en-US" sz="2800" dirty="0" smtClean="0">
                <a:latin typeface="Arial Narrow" pitchFamily="34" charset="0"/>
              </a:rPr>
              <a:t>. Demography. Textbook. Rostov-on-Don, “</a:t>
            </a:r>
            <a:r>
              <a:rPr lang="en-US" sz="2800" dirty="0" err="1" smtClean="0">
                <a:latin typeface="Arial Narrow" pitchFamily="34" charset="0"/>
              </a:rPr>
              <a:t>Feniks</a:t>
            </a:r>
            <a:r>
              <a:rPr lang="en-US" sz="2800" dirty="0" smtClean="0">
                <a:latin typeface="Arial Narrow" pitchFamily="34" charset="0"/>
              </a:rPr>
              <a:t>”, 2002, P.33]</a:t>
            </a:r>
            <a:endParaRPr lang="ru-RU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References to Internet</a:t>
            </a:r>
            <a:endParaRPr lang="ru-RU" sz="4400" b="1" i="1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1412776"/>
            <a:ext cx="864096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Error No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 8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Inexact references to sites</a:t>
            </a:r>
            <a:r>
              <a:rPr lang="ru-RU" sz="2800" b="1" dirty="0" smtClean="0">
                <a:solidFill>
                  <a:srgbClr val="00B050"/>
                </a:solidFill>
              </a:rPr>
              <a:t>.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Examples</a:t>
            </a:r>
            <a:r>
              <a:rPr lang="ru-RU" sz="2800" b="1" dirty="0" smtClean="0"/>
              <a:t> </a:t>
            </a:r>
            <a:r>
              <a:rPr lang="ru-RU" sz="2800" dirty="0" smtClean="0">
                <a:latin typeface="Arial Narrow" pitchFamily="34" charset="0"/>
              </a:rPr>
              <a:t>1) </a:t>
            </a:r>
            <a:r>
              <a:rPr lang="en-US" sz="2800" dirty="0" smtClean="0">
                <a:latin typeface="Arial Narrow" pitchFamily="34" charset="0"/>
              </a:rPr>
              <a:t>Wikipedia</a:t>
            </a:r>
            <a:r>
              <a:rPr lang="ru-RU" sz="2800" dirty="0" smtClean="0">
                <a:latin typeface="Arial Narrow" pitchFamily="34" charset="0"/>
              </a:rPr>
              <a:t> 2) </a:t>
            </a:r>
            <a:r>
              <a:rPr lang="en-US" sz="2800" dirty="0" err="1" smtClean="0">
                <a:latin typeface="Arial Narrow" pitchFamily="34" charset="0"/>
              </a:rPr>
              <a:t>Demoscope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u="sng" dirty="0" smtClean="0">
                <a:hlinkClick r:id="rId2"/>
              </a:rPr>
              <a:t>http</a:t>
            </a:r>
            <a:r>
              <a:rPr lang="ru-RU" sz="2800" u="sng" dirty="0" smtClean="0">
                <a:hlinkClick r:id="rId2"/>
              </a:rPr>
              <a:t>://</a:t>
            </a:r>
            <a:r>
              <a:rPr lang="en-US" sz="2800" u="sng" dirty="0" err="1" smtClean="0">
                <a:hlinkClick r:id="rId2"/>
              </a:rPr>
              <a:t>demoscope</a:t>
            </a:r>
            <a:r>
              <a:rPr lang="ru-RU" sz="2800" u="sng" dirty="0" smtClean="0">
                <a:hlinkClick r:id="rId2"/>
              </a:rPr>
              <a:t>.</a:t>
            </a:r>
            <a:r>
              <a:rPr lang="en-US" sz="2800" u="sng" dirty="0" err="1" smtClean="0">
                <a:hlinkClick r:id="rId2"/>
              </a:rPr>
              <a:t>ru</a:t>
            </a:r>
            <a:endParaRPr lang="ru-RU" sz="2800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What is wrong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Arial Narrow" pitchFamily="34" charset="0"/>
              </a:rPr>
              <a:t>1) </a:t>
            </a:r>
            <a:r>
              <a:rPr lang="en-US" sz="2400" b="1" dirty="0" smtClean="0">
                <a:latin typeface="Arial Narrow" pitchFamily="34" charset="0"/>
              </a:rPr>
              <a:t>URL address is not specified</a:t>
            </a:r>
            <a:r>
              <a:rPr lang="ru-RU" sz="2400" b="1" dirty="0" smtClean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what kind of Wikipedia used is not clear </a:t>
            </a:r>
            <a:r>
              <a:rPr lang="ru-RU" sz="2400" b="1" dirty="0" smtClean="0">
                <a:latin typeface="Arial Narrow" pitchFamily="34" charset="0"/>
              </a:rPr>
              <a:t>(</a:t>
            </a:r>
            <a:r>
              <a:rPr lang="en-US" sz="2400" b="1" dirty="0" smtClean="0">
                <a:latin typeface="Arial Narrow" pitchFamily="34" charset="0"/>
              </a:rPr>
              <a:t>Russian, English, French,</a:t>
            </a:r>
            <a:r>
              <a:rPr lang="ru-RU" sz="2400" b="1" dirty="0" smtClean="0">
                <a:latin typeface="Arial Narrow" pitchFamily="34" charset="0"/>
              </a:rPr>
              <a:t>…)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Arial Narrow" pitchFamily="34" charset="0"/>
              </a:rPr>
              <a:t>2) </a:t>
            </a:r>
            <a:r>
              <a:rPr lang="en-US" sz="2400" b="1" dirty="0" smtClean="0">
                <a:latin typeface="Arial Narrow" pitchFamily="34" charset="0"/>
              </a:rPr>
              <a:t>The type of information and title of the source is not given</a:t>
            </a:r>
            <a:r>
              <a:rPr lang="ru-RU" sz="2400" b="1" dirty="0" smtClean="0">
                <a:latin typeface="Arial Narrow" pitchFamily="34" charset="0"/>
              </a:rPr>
              <a:t>.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ru-RU" sz="2400" b="1" dirty="0" smtClean="0">
                <a:latin typeface="Arial Narrow" pitchFamily="34" charset="0"/>
              </a:rPr>
              <a:t>3) </a:t>
            </a:r>
            <a:r>
              <a:rPr lang="en-US" sz="2400" b="1" dirty="0" smtClean="0">
                <a:latin typeface="Arial Narrow" pitchFamily="34" charset="0"/>
              </a:rPr>
              <a:t>The date of access to a given page is not specified</a:t>
            </a:r>
            <a:r>
              <a:rPr lang="ru-RU" sz="2400" b="1" dirty="0" smtClean="0">
                <a:latin typeface="Arial Narrow" pitchFamily="34" charset="0"/>
              </a:rPr>
              <a:t>. </a:t>
            </a:r>
          </a:p>
          <a:p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Correct:</a:t>
            </a:r>
            <a:endParaRPr lang="ru-RU" sz="2400" b="1" dirty="0" smtClean="0"/>
          </a:p>
          <a:p>
            <a:pPr marL="457200" indent="-457200"/>
            <a:r>
              <a:rPr lang="ru-RU" sz="2400" b="1" dirty="0" smtClean="0">
                <a:latin typeface="Arial Narrow" pitchFamily="34" charset="0"/>
              </a:rPr>
              <a:t>1) </a:t>
            </a:r>
            <a:r>
              <a:rPr lang="en-US" sz="2400" b="1" dirty="0" smtClean="0">
                <a:latin typeface="Arial Narrow" pitchFamily="34" charset="0"/>
              </a:rPr>
              <a:t>Wikipedia</a:t>
            </a:r>
            <a:r>
              <a:rPr lang="ru-RU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hlinkClick r:id="rId3"/>
              </a:rPr>
              <a:t>http://en.wikipedia.org/wiki/Battle_of_Stalingrad</a:t>
            </a:r>
            <a:r>
              <a:rPr lang="ru-RU" sz="2400" b="1" dirty="0" smtClean="0">
                <a:latin typeface="Arial Narrow" pitchFamily="34" charset="0"/>
              </a:rPr>
              <a:t> (</a:t>
            </a:r>
            <a:r>
              <a:rPr lang="en-US" sz="2400" b="1" dirty="0" smtClean="0">
                <a:latin typeface="Arial Narrow" pitchFamily="34" charset="0"/>
              </a:rPr>
              <a:t>accessed on </a:t>
            </a:r>
            <a:r>
              <a:rPr lang="ru-RU" sz="2400" b="1" dirty="0" smtClean="0">
                <a:latin typeface="Arial Narrow" pitchFamily="34" charset="0"/>
              </a:rPr>
              <a:t>02.02.2002)</a:t>
            </a:r>
          </a:p>
          <a:p>
            <a:pPr marL="514350" indent="-514350"/>
            <a:r>
              <a:rPr lang="ru-RU" sz="2400" b="1" dirty="0" smtClean="0">
                <a:latin typeface="Arial Narrow" pitchFamily="34" charset="0"/>
              </a:rPr>
              <a:t>2) </a:t>
            </a:r>
            <a:r>
              <a:rPr lang="en-US" sz="2400" b="1" dirty="0" smtClean="0">
                <a:latin typeface="Arial Narrow" pitchFamily="34" charset="0"/>
              </a:rPr>
              <a:t>Survivors to 60 will survive on average 20 years more. World demographic barometer</a:t>
            </a:r>
            <a:r>
              <a:rPr lang="ru-RU" sz="2400" b="1" dirty="0" smtClean="0">
                <a:latin typeface="Arial Narrow" pitchFamily="34" charset="0"/>
              </a:rPr>
              <a:t>. </a:t>
            </a:r>
            <a:r>
              <a:rPr lang="en-US" sz="2400" b="1" dirty="0" err="1" smtClean="0">
                <a:latin typeface="Arial Narrow" pitchFamily="34" charset="0"/>
              </a:rPr>
              <a:t>Demoscope</a:t>
            </a:r>
            <a:r>
              <a:rPr lang="en-US" sz="2400" b="1" dirty="0" smtClean="0">
                <a:latin typeface="Arial Narrow" pitchFamily="34" charset="0"/>
              </a:rPr>
              <a:t> Weekly </a:t>
            </a:r>
            <a:r>
              <a:rPr lang="ru-RU" sz="2400" b="1" dirty="0" smtClean="0">
                <a:latin typeface="Arial Narrow" pitchFamily="34" charset="0"/>
              </a:rPr>
              <a:t/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№ 539 - 540 </a:t>
            </a:r>
            <a:r>
              <a:rPr lang="en-US" sz="2400" b="1" dirty="0" smtClean="0">
                <a:latin typeface="Arial Narrow" pitchFamily="34" charset="0"/>
                <a:hlinkClick r:id="rId4"/>
              </a:rPr>
              <a:t>http://demoscope.ru/weekly/2013/0539/barom02.php</a:t>
            </a:r>
            <a:r>
              <a:rPr lang="ru-RU" sz="2400" b="1" dirty="0" smtClean="0">
                <a:latin typeface="Arial Narrow" pitchFamily="34" charset="0"/>
              </a:rPr>
              <a:t>  (</a:t>
            </a:r>
            <a:r>
              <a:rPr lang="en-US" sz="2400" b="1" dirty="0" smtClean="0">
                <a:latin typeface="Arial Narrow" pitchFamily="34" charset="0"/>
              </a:rPr>
              <a:t>accessed on </a:t>
            </a:r>
            <a:r>
              <a:rPr lang="ru-RU" sz="2400" b="1" dirty="0" smtClean="0">
                <a:latin typeface="Arial Narrow" pitchFamily="34" charset="0"/>
              </a:rPr>
              <a:t>03.0</a:t>
            </a:r>
            <a:r>
              <a:rPr lang="en-US" sz="2400" b="1" dirty="0" smtClean="0">
                <a:latin typeface="Arial Narrow" pitchFamily="34" charset="0"/>
              </a:rPr>
              <a:t>3</a:t>
            </a:r>
            <a:r>
              <a:rPr lang="ru-RU" sz="2400" b="1" dirty="0" smtClean="0">
                <a:latin typeface="Arial Narrow" pitchFamily="34" charset="0"/>
              </a:rPr>
              <a:t>.2003)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Is the information really recent</a:t>
            </a:r>
            <a:r>
              <a:rPr lang="ru-RU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79512" y="1412776"/>
            <a:ext cx="87849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Error No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 9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</a:rPr>
              <a:t>ut-of-date data </a:t>
            </a:r>
            <a:r>
              <a:rPr lang="en-US" sz="3200" b="1" dirty="0" smtClean="0">
                <a:solidFill>
                  <a:srgbClr val="FF0000"/>
                </a:solidFill>
              </a:rPr>
              <a:t>(=</a:t>
            </a:r>
            <a:r>
              <a:rPr lang="en-US" sz="3200" b="1" dirty="0" smtClean="0">
                <a:solidFill>
                  <a:srgbClr val="FF0000"/>
                </a:solidFill>
              </a:rPr>
              <a:t>Junk, Lumber)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Example</a:t>
            </a:r>
            <a:r>
              <a:rPr lang="ru-RU" sz="2800" b="1" dirty="0" smtClean="0"/>
              <a:t> </a:t>
            </a: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</a:rPr>
              <a:t>The essay entitled </a:t>
            </a:r>
            <a:r>
              <a:rPr lang="ru-RU" sz="2800" dirty="0" smtClean="0">
                <a:latin typeface="Arial Narrow" pitchFamily="34" charset="0"/>
              </a:rPr>
              <a:t>«</a:t>
            </a:r>
            <a:r>
              <a:rPr lang="en-US" sz="2800" dirty="0" smtClean="0">
                <a:latin typeface="Arial Narrow" pitchFamily="34" charset="0"/>
              </a:rPr>
              <a:t>Contemporary demographic situation in Kazakhstan</a:t>
            </a:r>
            <a:r>
              <a:rPr lang="ru-RU" sz="2800" dirty="0" smtClean="0">
                <a:latin typeface="Arial Narrow" pitchFamily="34" charset="0"/>
              </a:rPr>
              <a:t>»</a:t>
            </a:r>
            <a:r>
              <a:rPr lang="en-US" sz="2800" dirty="0" smtClean="0">
                <a:latin typeface="Arial Narrow" pitchFamily="34" charset="0"/>
              </a:rPr>
              <a:t> and written in 2</a:t>
            </a:r>
            <a:r>
              <a:rPr lang="ru-RU" sz="2800" dirty="0" smtClean="0">
                <a:latin typeface="Arial Narrow" pitchFamily="34" charset="0"/>
              </a:rPr>
              <a:t>012</a:t>
            </a:r>
            <a:r>
              <a:rPr lang="en-US" sz="2800" dirty="0" smtClean="0">
                <a:latin typeface="Arial Narrow" pitchFamily="34" charset="0"/>
              </a:rPr>
              <a:t>  contains statistical data for 2004 and before</a:t>
            </a:r>
            <a:r>
              <a:rPr lang="ru-RU" sz="2800" dirty="0" smtClean="0">
                <a:latin typeface="Arial Narrow" pitchFamily="34" charset="0"/>
              </a:rPr>
              <a:t>.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2800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What is wrong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US" sz="2400" b="1" dirty="0" smtClean="0">
                <a:latin typeface="Arial Narrow" pitchFamily="34" charset="0"/>
              </a:rPr>
              <a:t>The author did not try to find more recent data for the period </a:t>
            </a:r>
            <a:r>
              <a:rPr lang="ru-RU" sz="2400" b="1" dirty="0" smtClean="0">
                <a:latin typeface="Arial Narrow" pitchFamily="34" charset="0"/>
              </a:rPr>
              <a:t>2005-2010.</a:t>
            </a:r>
            <a:endParaRPr lang="en-US" sz="2400" b="1" dirty="0" smtClean="0">
              <a:latin typeface="Arial Narrow" pitchFamily="34" charset="0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US" sz="2400" b="1" dirty="0" smtClean="0">
                <a:latin typeface="Arial Narrow" pitchFamily="34" charset="0"/>
              </a:rPr>
              <a:t>The word “contemporary” becomes misplaced. 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US" sz="2400" b="1" dirty="0" smtClean="0">
                <a:latin typeface="Arial Narrow" pitchFamily="34" charset="0"/>
              </a:rPr>
              <a:t>A suspicion appears that the author used only outdated sources.</a:t>
            </a:r>
          </a:p>
          <a:p>
            <a:pPr marL="514350" indent="-514350" fontAlgn="auto">
              <a:spcAft>
                <a:spcPts val="0"/>
              </a:spcAft>
              <a:defRPr/>
            </a:pPr>
            <a:endParaRPr lang="ru-RU" sz="2400" b="1" dirty="0" smtClean="0">
              <a:latin typeface="Arial Narrow" pitchFamily="34" charset="0"/>
            </a:endParaRPr>
          </a:p>
          <a:p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How to correct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?</a:t>
            </a:r>
          </a:p>
          <a:p>
            <a:pPr marL="514350" indent="-514350"/>
            <a:r>
              <a:rPr lang="en-US" sz="2400" b="1" dirty="0" smtClean="0">
                <a:latin typeface="Arial Narrow" pitchFamily="34" charset="0"/>
              </a:rPr>
              <a:t>It is required to find more fresh, recent data, update and correct the tables, graphs, as well as the results of demographic analysis. </a:t>
            </a:r>
            <a:endParaRPr lang="ru-RU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Per thousand or per cent</a:t>
            </a:r>
            <a:r>
              <a:rPr lang="ru-RU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1412776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% </a:t>
            </a:r>
            <a:r>
              <a:rPr lang="en-US" sz="3600" b="1" dirty="0" smtClean="0">
                <a:solidFill>
                  <a:srgbClr val="FF0000"/>
                </a:solidFill>
              </a:rPr>
              <a:t>instead of </a:t>
            </a:r>
            <a:r>
              <a:rPr lang="ru-RU" sz="3600" b="1" dirty="0" smtClean="0">
                <a:solidFill>
                  <a:srgbClr val="FF0000"/>
                </a:solidFill>
              </a:rPr>
              <a:t>‰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Example</a:t>
            </a:r>
            <a:r>
              <a:rPr lang="ru-RU" sz="2800" b="1" dirty="0" smtClean="0"/>
              <a:t> </a:t>
            </a: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</a:rPr>
              <a:t>«</a:t>
            </a:r>
            <a:r>
              <a:rPr lang="en-US" sz="2800" dirty="0" smtClean="0">
                <a:solidFill>
                  <a:srgbClr val="FF0000"/>
                </a:solidFill>
                <a:latin typeface="Arial Narrow" pitchFamily="34" charset="0"/>
              </a:rPr>
              <a:t>Mortality rate in China was </a:t>
            </a:r>
            <a:r>
              <a:rPr lang="ru-RU" sz="2800" dirty="0" smtClean="0">
                <a:solidFill>
                  <a:srgbClr val="FF0000"/>
                </a:solidFill>
                <a:latin typeface="Arial Narrow" pitchFamily="34" charset="0"/>
              </a:rPr>
              <a:t>25 %.»</a:t>
            </a:r>
            <a:r>
              <a:rPr lang="ru-RU" sz="2800" dirty="0" smtClean="0">
                <a:latin typeface="Arial Narrow" pitchFamily="34" charset="0"/>
              </a:rPr>
              <a:t/>
            </a:r>
            <a:br>
              <a:rPr lang="ru-RU" sz="2800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This error was met in dozens of essays from year to year</a:t>
            </a:r>
            <a:r>
              <a:rPr lang="ru-RU" sz="2400" b="1" dirty="0" smtClean="0">
                <a:latin typeface="Arial Narrow" pitchFamily="34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What is wrong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The unit of measurement and scale used are incorrect, the name of indicator is inaccurate</a:t>
            </a:r>
            <a:r>
              <a:rPr lang="ru-RU" sz="2400" b="1" dirty="0" smtClean="0">
                <a:latin typeface="Arial Narrow" pitchFamily="34" charset="0"/>
              </a:rPr>
              <a:t>.</a:t>
            </a:r>
          </a:p>
          <a:p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How to correct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?</a:t>
            </a:r>
          </a:p>
          <a:p>
            <a:pPr marL="514350" lvl="0" indent="-514350"/>
            <a:r>
              <a:rPr lang="en-US" sz="2400" b="1" dirty="0" smtClean="0">
                <a:latin typeface="Arial Narrow" pitchFamily="34" charset="0"/>
              </a:rPr>
              <a:t>To check up the statistical data given with the formulas for calculation  of indicator</a:t>
            </a:r>
            <a:r>
              <a:rPr lang="ru-RU" sz="2400" b="1" dirty="0" smtClean="0">
                <a:latin typeface="Arial Narrow" pitchFamily="34" charset="0"/>
              </a:rPr>
              <a:t>.</a:t>
            </a:r>
          </a:p>
          <a:p>
            <a:pPr marL="514350" indent="-514350"/>
            <a:r>
              <a:rPr lang="en-US" sz="2400" b="1" dirty="0" smtClean="0">
                <a:latin typeface="Arial Narrow" pitchFamily="34" charset="0"/>
              </a:rPr>
              <a:t>To get an insight into the margins of the given demographic indicator not only for the country under consideration, but in other countries of the world and neighboring regions</a:t>
            </a:r>
            <a:r>
              <a:rPr lang="ru-RU" sz="2400" b="1" dirty="0" smtClean="0">
                <a:latin typeface="Arial Narrow" pitchFamily="34" charset="0"/>
              </a:rPr>
              <a:t>.</a:t>
            </a:r>
          </a:p>
          <a:p>
            <a:pPr marL="514350" lvl="0" indent="-514350"/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Correct</a:t>
            </a:r>
            <a:r>
              <a:rPr lang="ru-RU" sz="2400" b="1" dirty="0" smtClean="0"/>
              <a:t> </a:t>
            </a:r>
            <a:r>
              <a:rPr lang="ru-RU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Crude mortality rate for population of China was </a:t>
            </a:r>
            <a:r>
              <a:rPr lang="ru-RU" sz="2400" b="1" dirty="0" smtClean="0">
                <a:latin typeface="Arial Narrow" pitchFamily="34" charset="0"/>
              </a:rPr>
              <a:t>25 ‰ </a:t>
            </a:r>
            <a:r>
              <a:rPr lang="en-US" sz="2400" b="1" dirty="0" smtClean="0">
                <a:latin typeface="Arial Narrow" pitchFamily="34" charset="0"/>
              </a:rPr>
              <a:t>per year</a:t>
            </a:r>
            <a:r>
              <a:rPr lang="ru-RU" sz="2400" b="1" dirty="0" smtClean="0"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How the indicator is measured</a:t>
            </a:r>
            <a:r>
              <a:rPr lang="ru-RU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484784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11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Unit of measurement is missed for the indicator or is given with error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.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Where is the problem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In this case comprehension  of this indicator may become ambiguous or erroneous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.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It may be measured in years, percents, in other units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. 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How to solve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?</a:t>
            </a:r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  </a:t>
            </a:r>
            <a:r>
              <a:rPr lang="en-US" sz="2400" b="1" dirty="0" smtClean="0"/>
              <a:t>There is only one way to avoid such ambiguity </a:t>
            </a:r>
            <a:r>
              <a:rPr lang="ru-RU" sz="2400" b="1" dirty="0" smtClean="0"/>
              <a:t>– </a:t>
            </a:r>
            <a:r>
              <a:rPr lang="en-US" sz="2400" b="1" dirty="0" smtClean="0"/>
              <a:t>the unit of measurement must be explicitly specified  in the text and in the name of table or graph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en-US" sz="2400" b="1" dirty="0" smtClean="0"/>
              <a:t>year</a:t>
            </a:r>
            <a:r>
              <a:rPr lang="ru-RU" sz="2400" b="1" dirty="0" smtClean="0"/>
              <a:t>, </a:t>
            </a:r>
            <a:r>
              <a:rPr lang="en-US" sz="2400" b="1" dirty="0" smtClean="0"/>
              <a:t>per cent</a:t>
            </a:r>
            <a:r>
              <a:rPr lang="ru-RU" sz="2400" b="1" dirty="0" smtClean="0"/>
              <a:t>, </a:t>
            </a:r>
            <a:r>
              <a:rPr lang="en-US" sz="2400" b="1" dirty="0" smtClean="0"/>
              <a:t>thousand persons, household, etc.</a:t>
            </a:r>
            <a:r>
              <a:rPr lang="ru-RU" sz="2400" b="1" dirty="0" smtClean="0"/>
              <a:t>). </a:t>
            </a: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576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1340768"/>
            <a:ext cx="77768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this topic appears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 lot of remarks to course papers, essays, Master’s and research papers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en-US" sz="36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Repetition of the same errors in the papers of students from different universities and faculties.</a:t>
            </a:r>
            <a:endParaRPr lang="ru-RU" sz="3600" dirty="0" smtClean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Trust and verify</a:t>
            </a:r>
            <a:r>
              <a:rPr lang="ru-RU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484784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Unreliable data source was used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Example</a:t>
            </a:r>
            <a:r>
              <a:rPr lang="ru-RU" sz="2800" b="1" dirty="0" smtClean="0"/>
              <a:t> </a:t>
            </a:r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 general Internet search engine was used to define the size of population of Latvia. (It was “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googled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”).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Where is the problem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dirty="0" smtClean="0">
                <a:latin typeface="Arial Narrow" pitchFamily="34" charset="0"/>
              </a:rPr>
              <a:t>It is difficult to select a reliable source from 2 million found</a:t>
            </a:r>
            <a:r>
              <a:rPr lang="ru-RU" sz="2400" b="1" dirty="0" smtClean="0">
                <a:latin typeface="Arial Narrow" pitchFamily="34" charset="0"/>
              </a:rPr>
              <a:t>.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dirty="0" smtClean="0">
                <a:latin typeface="Arial Narrow" pitchFamily="34" charset="0"/>
              </a:rPr>
              <a:t>Many of them are outdated or incorrect</a:t>
            </a:r>
            <a:r>
              <a:rPr lang="ru-RU" sz="2400" b="1" dirty="0" smtClean="0">
                <a:latin typeface="Arial Narrow" pitchFamily="34" charset="0"/>
              </a:rPr>
              <a:t>.</a:t>
            </a:r>
          </a:p>
          <a:p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What is the correct way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?</a:t>
            </a:r>
          </a:p>
          <a:p>
            <a:pPr marL="514350" lvl="0" indent="-514350"/>
            <a:r>
              <a:rPr lang="en-US" sz="2800" b="1" dirty="0" smtClean="0">
                <a:solidFill>
                  <a:srgbClr val="00B050"/>
                </a:solidFill>
                <a:latin typeface="Arial Narrow" pitchFamily="34" charset="0"/>
              </a:rPr>
              <a:t>To use the most reliable sources of data</a:t>
            </a:r>
            <a:r>
              <a:rPr lang="ru-RU" sz="2800" b="1" dirty="0" smtClean="0">
                <a:solidFill>
                  <a:srgbClr val="00B050"/>
                </a:solidFill>
                <a:latin typeface="Arial Narrow" pitchFamily="34" charset="0"/>
              </a:rPr>
              <a:t>.</a:t>
            </a:r>
          </a:p>
          <a:p>
            <a:pPr marL="514350" lvl="0" indent="-514350"/>
            <a:r>
              <a:rPr lang="en-US" sz="2400" b="1" dirty="0" err="1" smtClean="0">
                <a:latin typeface="Arial Narrow" pitchFamily="34" charset="0"/>
              </a:rPr>
              <a:t>Rosstat</a:t>
            </a:r>
            <a:r>
              <a:rPr lang="ru-RU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Eurostat</a:t>
            </a:r>
            <a:r>
              <a:rPr lang="ru-RU" sz="2400" b="1" dirty="0" smtClean="0">
                <a:latin typeface="Arial Narrow" pitchFamily="34" charset="0"/>
              </a:rPr>
              <a:t>, </a:t>
            </a:r>
            <a:r>
              <a:rPr lang="en-US" sz="2400" b="1" dirty="0" err="1" smtClean="0">
                <a:latin typeface="Arial Narrow" pitchFamily="34" charset="0"/>
              </a:rPr>
              <a:t>Demoscope</a:t>
            </a:r>
            <a:r>
              <a:rPr lang="ru-RU" sz="2400" b="1" dirty="0" smtClean="0">
                <a:latin typeface="Arial Narrow" pitchFamily="34" charset="0"/>
              </a:rPr>
              <a:t>,</a:t>
            </a:r>
          </a:p>
          <a:p>
            <a:pPr marL="514350" lvl="0" indent="-514350"/>
            <a:r>
              <a:rPr lang="en-US" sz="2400" b="1" dirty="0" smtClean="0">
                <a:latin typeface="Arial Narrow" pitchFamily="34" charset="0"/>
              </a:rPr>
              <a:t>National statistical agencies,</a:t>
            </a:r>
            <a:endParaRPr lang="ru-RU" sz="2400" b="1" dirty="0" smtClean="0">
              <a:latin typeface="Arial Narrow" pitchFamily="34" charset="0"/>
            </a:endParaRPr>
          </a:p>
          <a:p>
            <a:pPr marL="514350" lvl="0" indent="-514350"/>
            <a:r>
              <a:rPr lang="en-US" sz="2400" b="1" dirty="0" smtClean="0">
                <a:latin typeface="Arial Narrow" pitchFamily="34" charset="0"/>
              </a:rPr>
              <a:t>Databases of UN organizations</a:t>
            </a:r>
            <a:r>
              <a:rPr lang="ru-RU" sz="2400" b="1" dirty="0" smtClean="0">
                <a:latin typeface="Arial Narrow" pitchFamily="34" charset="0"/>
              </a:rPr>
              <a:t>,…</a:t>
            </a:r>
          </a:p>
          <a:p>
            <a:pPr marL="514350" lvl="0" indent="-514350"/>
            <a:r>
              <a:rPr lang="en-US" sz="2400" b="1" dirty="0" smtClean="0">
                <a:latin typeface="Arial Narrow" pitchFamily="34" charset="0"/>
              </a:rPr>
              <a:t>See links at </a:t>
            </a:r>
            <a:r>
              <a:rPr lang="en-US" sz="2400" b="1" dirty="0" err="1" smtClean="0">
                <a:latin typeface="Arial Narrow" pitchFamily="34" charset="0"/>
              </a:rPr>
              <a:t>Demoscope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hlinkClick r:id="rId2"/>
              </a:rPr>
              <a:t>http://demoscope.ru/weekly/app/links.php</a:t>
            </a:r>
            <a:r>
              <a:rPr lang="ru-RU" sz="2400" b="1" dirty="0" smtClean="0"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IS IT EVIDENT THAT</a:t>
            </a:r>
            <a:r>
              <a:rPr lang="ru-RU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…»</a:t>
            </a:r>
            <a:r>
              <a:rPr lang="en-US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to all</a:t>
            </a:r>
            <a:r>
              <a:rPr lang="ru-RU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484784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13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The arguments used in the essay are of the types  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IT IS EVIDENT THAT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…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IT IS OBVIOUS LONG AGO THAT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…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WITHOUT ANY DOUBT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…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What it the problem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latin typeface="Arial Narrow" pitchFamily="34" charset="0"/>
              </a:rPr>
              <a:t>The reason brings a sense of intuitive,  unscientific character</a:t>
            </a:r>
            <a:r>
              <a:rPr lang="ru-RU" sz="2400" b="1" dirty="0" smtClean="0">
                <a:latin typeface="Arial Narrow" pitchFamily="34" charset="0"/>
              </a:rPr>
              <a:t>. </a:t>
            </a:r>
            <a:r>
              <a:rPr lang="en-US" sz="2400" b="1" dirty="0" smtClean="0">
                <a:latin typeface="Arial Narrow" pitchFamily="34" charset="0"/>
              </a:rPr>
              <a:t>Multiple historical examples display their unreliability</a:t>
            </a:r>
            <a:r>
              <a:rPr lang="ru-RU" sz="2400" b="1" dirty="0" smtClean="0">
                <a:latin typeface="Arial Narrow" pitchFamily="34" charset="0"/>
              </a:rPr>
              <a:t>. </a:t>
            </a:r>
            <a:r>
              <a:rPr lang="en-US" sz="2400" b="1" dirty="0" smtClean="0">
                <a:latin typeface="Arial Narrow" pitchFamily="34" charset="0"/>
              </a:rPr>
              <a:t>Example – before Galileo it was evident for all that the Sun moves round the Earth</a:t>
            </a:r>
            <a:r>
              <a:rPr lang="ru-RU" sz="2400" b="1" dirty="0" smtClean="0">
                <a:latin typeface="Arial Narrow" pitchFamily="34" charset="0"/>
              </a:rPr>
              <a:t>.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How to correct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?</a:t>
            </a:r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 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rPr>
              <a:t>To use various types of sources for reasoning and justification of statements:  textbooks, census results, scientific papers, population indicators from the databases.</a:t>
            </a: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In English or in French</a:t>
            </a:r>
            <a:r>
              <a:rPr lang="ru-RU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484784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Error No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 14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Some country names, regions, indicators are given in Russian, some – in English, some – in French…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What is the </a:t>
            </a:r>
            <a:r>
              <a:rPr lang="en-US" sz="2800" b="1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porblem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The author displays disrespect  to the reader and reluctance to make an effort and translate the key terms in Russian (English, French,…)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.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Must really every reader be a polyglot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How to escape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?</a:t>
            </a:r>
            <a:r>
              <a:rPr lang="ru-RU" sz="2400" b="1" dirty="0" smtClean="0">
                <a:solidFill>
                  <a:srgbClr val="00B050"/>
                </a:solidFill>
                <a:latin typeface="Arial Narrow" pitchFamily="34" charset="0"/>
              </a:rPr>
              <a:t>  </a:t>
            </a:r>
            <a:r>
              <a:rPr lang="en-US" sz="2400" b="1" dirty="0" smtClean="0"/>
              <a:t>To write the paper in one language</a:t>
            </a:r>
            <a:r>
              <a:rPr lang="ru-RU" sz="2400" b="1" dirty="0" smtClean="0"/>
              <a:t>.</a:t>
            </a:r>
            <a:endParaRPr lang="en-US" sz="2400" b="1" dirty="0" smtClean="0"/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dirty="0" smtClean="0"/>
              <a:t>You may do that in Russian or English, but the language must be ONE within the limits of one paper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en-US" sz="2400" b="1" dirty="0" smtClean="0"/>
              <a:t>Of course, it may be even Chinese,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dirty="0" smtClean="0"/>
              <a:t>but who will check it</a:t>
            </a:r>
            <a:r>
              <a:rPr lang="ru-RU" sz="2400" b="1" dirty="0" smtClean="0"/>
              <a:t>? </a:t>
            </a:r>
            <a:r>
              <a:rPr lang="ru-RU" sz="2400" b="1" dirty="0" smtClean="0">
                <a:sym typeface="Wingdings" pitchFamily="2" charset="2"/>
              </a:rPr>
              <a:t></a:t>
            </a:r>
            <a:r>
              <a:rPr lang="ru-RU" sz="2400" b="1" dirty="0" smtClean="0"/>
              <a:t> </a:t>
            </a: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How to draw up a table</a:t>
            </a:r>
            <a:r>
              <a:rPr lang="ru-RU" sz="44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?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484784"/>
            <a:ext cx="86409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Error No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 15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Appearance of tables is untidy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. 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What is the problem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The author forget that figures are not worse than the soldiers at the parade, and must be lined up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ea typeface="+mj-ea"/>
                <a:cs typeface="Arial" pitchFamily="34" charset="0"/>
              </a:rPr>
              <a:t>Example of bad table</a:t>
            </a: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5134" t="33758" r="26756" b="17516"/>
          <a:stretch>
            <a:fillRect/>
          </a:stretch>
        </p:blipFill>
        <p:spPr bwMode="auto">
          <a:xfrm>
            <a:off x="899592" y="3645024"/>
            <a:ext cx="727062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00B050"/>
                </a:solidFill>
              </a:rPr>
              <a:t>How to draw up a table</a:t>
            </a:r>
            <a:r>
              <a:rPr lang="ru-RU" sz="4400" b="1" i="1" dirty="0" smtClean="0">
                <a:solidFill>
                  <a:srgbClr val="00B050"/>
                </a:solidFill>
              </a:rPr>
              <a:t>?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412776"/>
            <a:ext cx="86409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What are the errors in </a:t>
            </a: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No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15?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</a:p>
          <a:p>
            <a:pPr marL="514350" lvl="0" indent="-514350" fontAlgn="auto">
              <a:spcAft>
                <a:spcPts val="0"/>
              </a:spcAft>
              <a:buAutoNum type="arabicParenR"/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Errors in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the table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name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pPr marL="514350" lvl="0" indent="-514350" fontAlgn="auto">
              <a:spcAft>
                <a:spcPts val="0"/>
              </a:spcAft>
              <a:buAutoNum type="arabicParenR"/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No column headers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514350" lvl="0" indent="-514350" fontAlgn="auto">
              <a:spcAft>
                <a:spcPts val="0"/>
              </a:spcAft>
              <a:buAutoNum type="arabicParenR"/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 in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the country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name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pPr marL="514350" lvl="0" indent="-514350" fontAlgn="auto">
              <a:spcAft>
                <a:spcPts val="0"/>
              </a:spcAft>
              <a:buAutoNum type="arabicParenR"/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Errors in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a short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name of unit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pPr marL="514350" lvl="0" indent="-514350" fontAlgn="auto">
              <a:spcAft>
                <a:spcPts val="0"/>
              </a:spcAft>
              <a:buAutoNum type="arabicParenR"/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Different units for different countries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pPr marL="514350" lvl="0" indent="-514350" fontAlgn="auto">
              <a:spcAft>
                <a:spcPts val="0"/>
              </a:spcAft>
              <a:buAutoNum type="arabicParenR"/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Different alignment of figures in the cell.</a:t>
            </a: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473" t="32281" r="26756" b="19111"/>
          <a:stretch>
            <a:fillRect/>
          </a:stretch>
        </p:blipFill>
        <p:spPr bwMode="auto">
          <a:xfrm>
            <a:off x="1763688" y="4437112"/>
            <a:ext cx="518457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rgbClr val="00B050"/>
                </a:solidFill>
              </a:rPr>
              <a:t>How to draw up a table</a:t>
            </a:r>
            <a:r>
              <a:rPr lang="ru-RU" sz="4400" b="1" i="1" dirty="0" smtClean="0">
                <a:solidFill>
                  <a:srgbClr val="00B050"/>
                </a:solidFill>
              </a:rPr>
              <a:t>?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556792"/>
            <a:ext cx="864096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Sample of correct table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3473" t="32282" r="10153" b="17516"/>
          <a:stretch>
            <a:fillRect/>
          </a:stretch>
        </p:blipFill>
        <p:spPr bwMode="auto">
          <a:xfrm>
            <a:off x="251521" y="2564904"/>
            <a:ext cx="85689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Dissonance between the topic </a:t>
            </a:r>
            <a:r>
              <a:rPr lang="en-US" sz="32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declared and the content </a:t>
            </a:r>
            <a:r>
              <a:rPr lang="en-US" sz="32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of </a:t>
            </a:r>
            <a:r>
              <a:rPr lang="en-US" sz="32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essay</a:t>
            </a:r>
            <a:r>
              <a:rPr lang="en-US" sz="32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, excess of details</a:t>
            </a:r>
            <a:endParaRPr lang="ru-RU" sz="3200" b="1" i="1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988840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Error No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16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Is it possible to answer all the questions in one paper? Are all the details required?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US" sz="2000" b="1" dirty="0" smtClean="0"/>
              <a:t>Covering the topic does not become better when you try to deal with details. Example: at describing contemporary migration in the European countries you do not need to digress to the problems in Nicaragua or Brazil in the 20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century.</a:t>
            </a:r>
            <a:endParaRPr lang="ru-RU" sz="2000" b="1" dirty="0" smtClean="0"/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Danger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: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Failure to follow the demands to volume of essay. Excess of details obstructs and litters the main statements.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Kozma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Prutkov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: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«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Nobody can embrace the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unembraceble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.»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Possible solutions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514350" lvl="0" indent="-514350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Do not digress, write more close to the country, people, topic, and process selected, … and highlight the key points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marL="514350" lvl="0" indent="-514350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Impossible value of indicator</a:t>
            </a:r>
            <a:endParaRPr lang="ru-RU" sz="3600" b="1" i="1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340768"/>
            <a:ext cx="864096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Error No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17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Examples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Probability more than 1</a:t>
            </a:r>
            <a:endParaRPr lang="ru-RU" sz="28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Percentage of age group more than 100</a:t>
            </a:r>
            <a:endParaRPr lang="ru-RU" sz="28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Negative mortality rate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Family size equal 1</a:t>
            </a:r>
            <a:endParaRPr lang="ru-RU" sz="28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Infant mortality rate 2 per 1000 life births in 1950</a:t>
            </a:r>
            <a:endParaRPr lang="ru-RU" sz="28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How to escape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ru-RU" sz="2400" dirty="0" smtClean="0"/>
              <a:t>- </a:t>
            </a:r>
            <a:r>
              <a:rPr lang="en-US" sz="2400" dirty="0" smtClean="0"/>
              <a:t>To start checking the values with defining the range of variation for each indicator according to its content</a:t>
            </a:r>
            <a:endParaRPr lang="ru-RU" sz="2400" dirty="0" smtClean="0"/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ru-RU" sz="2400" dirty="0" smtClean="0"/>
              <a:t>- </a:t>
            </a:r>
            <a:r>
              <a:rPr lang="en-US" sz="2400" dirty="0" smtClean="0"/>
              <a:t>To proceed to reduction of the set of possible values for the real historical subpopulations</a:t>
            </a:r>
            <a:endParaRPr lang="ru-RU" sz="2400" dirty="0" smtClean="0"/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ru-RU" sz="2400" dirty="0" smtClean="0"/>
              <a:t>- </a:t>
            </a:r>
            <a:r>
              <a:rPr lang="en-US" sz="2400" dirty="0" smtClean="0"/>
              <a:t>To estimate correspondence of selected values to these for neighboring countries or close demographic groups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Incorrect translation of a term</a:t>
            </a:r>
            <a:endParaRPr lang="ru-RU" sz="3600" b="1" i="1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340768"/>
            <a:ext cx="864096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</a:rPr>
              <a:t>Error No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18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may appear as in any other branch of science, in particular owing to misleading words. But not only.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Try to make verbatim translation of the term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«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Life table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».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How to make correct translation?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ru-RU" sz="2400" dirty="0" smtClean="0"/>
              <a:t>- </a:t>
            </a:r>
            <a:r>
              <a:rPr lang="en-US" sz="2400" dirty="0" smtClean="0"/>
              <a:t>To find publications the most close to </a:t>
            </a:r>
            <a:r>
              <a:rPr lang="en-US" sz="2400" dirty="0" err="1" smtClean="0"/>
              <a:t>Demoscope</a:t>
            </a:r>
            <a:r>
              <a:rPr lang="en-US" sz="2400" dirty="0" smtClean="0"/>
              <a:t> by the theme</a:t>
            </a:r>
            <a:r>
              <a:rPr lang="ru-RU" sz="2400" dirty="0" smtClean="0"/>
              <a:t>, </a:t>
            </a:r>
            <a:r>
              <a:rPr lang="en-US" sz="2400" dirty="0" smtClean="0"/>
              <a:t>where the corresponding demographic process is being </a:t>
            </a:r>
            <a:r>
              <a:rPr lang="en-US" sz="2400" dirty="0" err="1" smtClean="0"/>
              <a:t>analyzied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514350" lvl="0" indent="-514350" fontAlgn="auto">
              <a:spcAft>
                <a:spcPts val="0"/>
              </a:spcAft>
              <a:defRPr/>
            </a:pPr>
            <a:r>
              <a:rPr lang="ru-RU" sz="2400" dirty="0" smtClean="0"/>
              <a:t>- </a:t>
            </a:r>
            <a:r>
              <a:rPr lang="en-US" sz="2400" dirty="0" smtClean="0"/>
              <a:t>To find the initial term in </a:t>
            </a:r>
            <a:r>
              <a:rPr lang="en-US" sz="2400" dirty="0" err="1" smtClean="0"/>
              <a:t>Demopaedia</a:t>
            </a:r>
            <a:r>
              <a:rPr lang="en-US" sz="2400" dirty="0" smtClean="0"/>
              <a:t> for example in English, then using the left language menu move to the analogue in Russian, French, German,…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>
                <a:hlinkClick r:id="rId2"/>
              </a:rPr>
              <a:t>http://en-ii.demopaedia.org</a:t>
            </a:r>
            <a:r>
              <a:rPr lang="ru-RU" sz="2400" dirty="0" smtClean="0"/>
              <a:t>. </a:t>
            </a:r>
          </a:p>
          <a:p>
            <a:pPr marL="514350" indent="-514350" fontAlgn="auto">
              <a:spcAft>
                <a:spcPts val="0"/>
              </a:spcAft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June or May fertility</a:t>
            </a:r>
            <a:r>
              <a:rPr lang="ru-RU" sz="36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19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–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amusing example of incorrect use of correct values of the indicator required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Values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«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1.5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», «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1.6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»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from English Windows or database after import into Russian Excel is converted to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«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мая», «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июня».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Or vice versa as well.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Comment </a:t>
            </a:r>
            <a:r>
              <a:rPr lang="en-US" sz="2400" dirty="0" smtClean="0"/>
              <a:t> Decimal delimiter in English is “.”, in Russian – “,”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How to obtain correct result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ru-RU" sz="2400" dirty="0" smtClean="0"/>
              <a:t>- </a:t>
            </a:r>
            <a:r>
              <a:rPr lang="en-US" sz="2400" dirty="0" smtClean="0"/>
              <a:t>Correct decimal point into “,” by hands if the number of figures is small </a:t>
            </a:r>
            <a:r>
              <a:rPr lang="ru-RU" sz="2400" dirty="0" smtClean="0"/>
              <a:t>(1-3).</a:t>
            </a:r>
          </a:p>
          <a:p>
            <a:pPr marL="514350" lvl="0" indent="-514350" fontAlgn="auto">
              <a:spcAft>
                <a:spcPts val="0"/>
              </a:spcAft>
              <a:defRPr/>
            </a:pPr>
            <a:r>
              <a:rPr lang="ru-RU" sz="2400" dirty="0" smtClean="0"/>
              <a:t>- </a:t>
            </a:r>
            <a:r>
              <a:rPr lang="en-US" sz="2400" dirty="0" smtClean="0"/>
              <a:t>If more – save in a file</a:t>
            </a:r>
            <a:r>
              <a:rPr lang="ru-RU" sz="2400" dirty="0" smtClean="0"/>
              <a:t>, </a:t>
            </a:r>
            <a:r>
              <a:rPr lang="en-US" sz="2400" dirty="0" smtClean="0"/>
              <a:t>make global replace </a:t>
            </a:r>
            <a:r>
              <a:rPr lang="ru-RU" sz="2400" dirty="0" smtClean="0"/>
              <a:t>«.» </a:t>
            </a:r>
            <a:r>
              <a:rPr lang="en-US" sz="2400" dirty="0" smtClean="0"/>
              <a:t>by </a:t>
            </a:r>
            <a:r>
              <a:rPr lang="ru-RU" sz="2400" dirty="0" smtClean="0"/>
              <a:t>«,»</a:t>
            </a:r>
            <a:r>
              <a:rPr lang="en-US" sz="2400" dirty="0" smtClean="0"/>
              <a:t> in it</a:t>
            </a:r>
            <a:r>
              <a:rPr lang="ru-RU" sz="2400" dirty="0" smtClean="0"/>
              <a:t>, </a:t>
            </a:r>
            <a:r>
              <a:rPr lang="en-US" sz="2400" dirty="0" smtClean="0"/>
              <a:t>save the result, open it in Russian Microsoft Office</a:t>
            </a:r>
            <a:r>
              <a:rPr lang="ru-RU" sz="2400" dirty="0" smtClean="0"/>
              <a:t>.</a:t>
            </a:r>
          </a:p>
          <a:p>
            <a:pPr marL="514350" lvl="0" indent="-514350" fontAlgn="auto">
              <a:spcAft>
                <a:spcPts val="0"/>
              </a:spcAft>
              <a:defRPr/>
            </a:pPr>
            <a:r>
              <a:rPr lang="ru-RU" sz="2400" dirty="0" smtClean="0"/>
              <a:t>- </a:t>
            </a:r>
            <a:r>
              <a:rPr lang="en-US" sz="2400" dirty="0" smtClean="0"/>
              <a:t>And anyway</a:t>
            </a:r>
            <a:r>
              <a:rPr lang="ru-RU" sz="2400" dirty="0" smtClean="0"/>
              <a:t> … </a:t>
            </a:r>
            <a:r>
              <a:rPr lang="en-US" sz="2400" dirty="0" smtClean="0"/>
              <a:t>attentively read what was written at least once…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576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1340768"/>
            <a:ext cx="777686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this workshop for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Aims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endParaRPr kumimoji="0" lang="ru-RU" sz="36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 analyze specific examples of basic errors in essays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 perform classification of their different types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To discuss possible ways how to eliminate them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kumimoji="0" lang="ru-RU" sz="3600" b="0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Mass media as the primary source</a:t>
            </a:r>
            <a:r>
              <a:rPr lang="ru-RU" sz="36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340768"/>
            <a:ext cx="864096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20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–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using mass media as a source of demographic information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Why this is an error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/>
              <a:t>Modern mass media suffers from various types of inaccuracy, inexactness.</a:t>
            </a:r>
            <a:endParaRPr lang="ru-RU" sz="2400" dirty="0" smtClean="0"/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/>
              <a:t>Authors may be illiterate in population studies.</a:t>
            </a:r>
            <a:endParaRPr lang="ru-RU" sz="2400" dirty="0" smtClean="0"/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/>
              <a:t>Editorial boards look toward sensation at any cost</a:t>
            </a:r>
            <a:r>
              <a:rPr lang="ru-RU" sz="2400" dirty="0" smtClean="0"/>
              <a:t>.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/>
              <a:t>It is worth nothing for them to mix up </a:t>
            </a:r>
            <a:r>
              <a:rPr lang="ru-RU" sz="2400" dirty="0" smtClean="0"/>
              <a:t>% </a:t>
            </a:r>
            <a:r>
              <a:rPr lang="en-US" sz="2400" dirty="0" smtClean="0"/>
              <a:t>and</a:t>
            </a:r>
            <a:r>
              <a:rPr lang="ru-RU" sz="2400" dirty="0" smtClean="0"/>
              <a:t> ‰, </a:t>
            </a:r>
            <a:r>
              <a:rPr lang="en-US" sz="2400" dirty="0" smtClean="0"/>
              <a:t>thousand with million, make a 10-fold mistake at dividing of figures</a:t>
            </a:r>
            <a:r>
              <a:rPr lang="ru-RU" sz="2400" dirty="0" smtClean="0"/>
              <a:t>, </a:t>
            </a:r>
            <a:r>
              <a:rPr lang="en-US" sz="2400" dirty="0" smtClean="0"/>
              <a:t>or even simply bend the truth</a:t>
            </a:r>
            <a:r>
              <a:rPr lang="ru-RU" sz="2400" dirty="0" smtClean="0"/>
              <a:t>.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How to escape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US" sz="2400" dirty="0" smtClean="0"/>
              <a:t>Do not use mass media as the primary source.</a:t>
            </a:r>
            <a:endParaRPr lang="ru-RU" sz="2400" dirty="0" smtClean="0"/>
          </a:p>
          <a:p>
            <a:pPr marL="514350" indent="-514350" fontAlgn="auto">
              <a:spcAft>
                <a:spcPts val="0"/>
              </a:spcAft>
              <a:defRPr/>
            </a:pPr>
            <a:r>
              <a:rPr lang="en-US" sz="2400" dirty="0" smtClean="0"/>
              <a:t>Select the most reliable ones: </a:t>
            </a:r>
            <a:r>
              <a:rPr lang="en-US" sz="2400" dirty="0" err="1" smtClean="0"/>
              <a:t>Eurostat</a:t>
            </a:r>
            <a:r>
              <a:rPr lang="en-US" sz="2400" dirty="0" smtClean="0"/>
              <a:t>, </a:t>
            </a:r>
            <a:r>
              <a:rPr lang="en-US" sz="2400" dirty="0" err="1" smtClean="0"/>
              <a:t>Rosstat</a:t>
            </a:r>
            <a:r>
              <a:rPr lang="en-US" sz="2400" dirty="0" smtClean="0"/>
              <a:t>, UN, WHO,…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How the source of data must be given</a:t>
            </a:r>
            <a:r>
              <a:rPr lang="ru-RU" sz="36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340768"/>
            <a:ext cx="86409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21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–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using the reference to the source such as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: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«Источник: Росстат»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[Source: </a:t>
            </a:r>
            <a:r>
              <a:rPr lang="en-US" sz="2800" b="1" dirty="0" err="1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Rosstat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]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28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Why this is an error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err="1" smtClean="0"/>
              <a:t>Rosstat</a:t>
            </a:r>
            <a:r>
              <a:rPr lang="en-US" sz="2400" dirty="0" smtClean="0"/>
              <a:t> </a:t>
            </a:r>
            <a:r>
              <a:rPr lang="ru-RU" sz="2400" dirty="0" smtClean="0"/>
              <a:t>(</a:t>
            </a:r>
            <a:r>
              <a:rPr lang="en-US" sz="2400" dirty="0" smtClean="0"/>
              <a:t>Federal Service of State Statistics) has wide range of paper and electronic means for dissemination of statistical information: yearbooks, reports, databases, Internet sites, and periodicals.</a:t>
            </a:r>
            <a:endParaRPr lang="ru-RU" sz="2400" dirty="0" smtClean="0"/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/>
              <a:t>With no specific data source given the user’s question remains what was it</a:t>
            </a:r>
            <a:r>
              <a:rPr lang="ru-RU" sz="2400" dirty="0" smtClean="0"/>
              <a:t>.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/>
              <a:t>The values of one indicator may differ in different sources!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90872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00B050"/>
                </a:solidFill>
              </a:rPr>
              <a:t>How the source of data must be given</a:t>
            </a:r>
            <a:r>
              <a:rPr lang="ru-RU" sz="3600" b="1" i="1" dirty="0" smtClean="0">
                <a:solidFill>
                  <a:srgbClr val="00B050"/>
                </a:solidFill>
              </a:rPr>
              <a:t>?</a:t>
            </a:r>
            <a:endParaRPr lang="ru-RU" sz="3600" b="1" i="1" dirty="0" smtClean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484784"/>
            <a:ext cx="86409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21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–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reference such as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«Источник: Росстат».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Example of ambiguity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dirty="0" smtClean="0"/>
              <a:t>Table 2</a:t>
            </a:r>
            <a:r>
              <a:rPr lang="ru-RU" sz="2400" b="1" dirty="0" smtClean="0"/>
              <a:t>. </a:t>
            </a:r>
            <a:r>
              <a:rPr lang="en-US" sz="2400" b="1" dirty="0" smtClean="0"/>
              <a:t>Net migration for population of Russia in </a:t>
            </a:r>
            <a:r>
              <a:rPr lang="ru-RU" sz="2400" b="1" dirty="0" smtClean="0"/>
              <a:t>1997</a:t>
            </a:r>
            <a:r>
              <a:rPr lang="en-US" sz="2400" b="1" dirty="0" smtClean="0"/>
              <a:t> according to different sources, persons</a:t>
            </a:r>
            <a:r>
              <a:rPr lang="ru-RU" sz="2400" b="1" dirty="0" smtClean="0"/>
              <a:t>.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877272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How to escape the problem?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en-US" sz="2400" b="1" u="sng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Give full description of the specific data source used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3284984"/>
          <a:ext cx="914400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66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 Narrow" pitchFamily="34" charset="0"/>
                        </a:rPr>
                        <a:t>Source</a:t>
                      </a:r>
                      <a:endParaRPr lang="ru-RU" sz="28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 Narrow" pitchFamily="34" charset="0"/>
                        </a:rPr>
                        <a:t>Net migration</a:t>
                      </a:r>
                      <a:endParaRPr lang="ru-RU" sz="24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Information on socio-economic status of Russia,</a:t>
                      </a:r>
                      <a:r>
                        <a:rPr lang="en-US" sz="2400" baseline="0" dirty="0" smtClean="0"/>
                        <a:t> 1997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364600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Demographic yearbook of Russia 2002,</a:t>
                      </a:r>
                      <a:r>
                        <a:rPr lang="en-US" sz="2400" baseline="0" dirty="0" smtClean="0"/>
                        <a:t> T.1.3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352600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Demographic yearbook of Russia 2009,</a:t>
                      </a:r>
                      <a:r>
                        <a:rPr lang="en-US" sz="2400" baseline="0" dirty="0" smtClean="0"/>
                        <a:t> T.1.4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514100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Demographic yearbook of Russia 2009,</a:t>
                      </a:r>
                      <a:r>
                        <a:rPr lang="en-US" sz="2400" baseline="0" dirty="0" smtClean="0"/>
                        <a:t> T.7.1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391127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How to refer to a database</a:t>
            </a:r>
            <a:r>
              <a:rPr lang="ru-RU" sz="36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484784"/>
            <a:ext cx="86409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22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–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reference to a database:</a:t>
            </a:r>
            <a:endParaRPr lang="ru-RU" sz="28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Source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Statistics Sweden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  <a:hlinkClick r:id="rId2"/>
              </a:rPr>
              <a:t>http://www.scb.se</a:t>
            </a:r>
            <a:endParaRPr lang="ru-RU" sz="28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Example of ambiguity</a:t>
            </a:r>
            <a:endParaRPr lang="ru-RU" sz="2400" b="1" u="sng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Table 3</a:t>
            </a:r>
            <a:r>
              <a:rPr lang="ru-RU" sz="2400" b="1" dirty="0" smtClean="0"/>
              <a:t>. </a:t>
            </a:r>
            <a:r>
              <a:rPr lang="en-US" sz="2400" b="1" dirty="0" smtClean="0"/>
              <a:t>Number of deaths in Sweden in </a:t>
            </a:r>
            <a:r>
              <a:rPr lang="ru-RU" sz="2400" b="1" dirty="0" smtClean="0"/>
              <a:t>2000</a:t>
            </a:r>
            <a:r>
              <a:rPr lang="en-US" sz="2400" b="1" dirty="0" smtClean="0"/>
              <a:t> according to Statistics Sweden in </a:t>
            </a:r>
            <a:r>
              <a:rPr lang="ru-RU" sz="2400" b="1" dirty="0" smtClean="0"/>
              <a:t>2011</a:t>
            </a:r>
            <a:r>
              <a:rPr lang="en-US" sz="2400" b="1" dirty="0" smtClean="0"/>
              <a:t> and </a:t>
            </a:r>
            <a:r>
              <a:rPr lang="ru-RU" sz="2400" b="1" dirty="0" smtClean="0"/>
              <a:t>2012</a:t>
            </a:r>
            <a:r>
              <a:rPr lang="en-US" sz="2400" b="1" dirty="0" smtClean="0"/>
              <a:t>.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445224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How to escape the error? Explicitly specify the date of access to the database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Statistics Sweden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  <a:hlinkClick r:id="rId2"/>
              </a:rPr>
              <a:t>http://www.scb.se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(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accessed on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11.10.2012).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Otherwise the reader may discover a mismatch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!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6" y="3501008"/>
          <a:ext cx="777686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14707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Date of access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Number of deaths</a:t>
                      </a:r>
                      <a:endParaRPr lang="ru-RU" sz="3200" dirty="0"/>
                    </a:p>
                  </a:txBody>
                  <a:tcPr/>
                </a:tc>
              </a:tr>
              <a:tr h="29108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28.02.2011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93285</a:t>
                      </a:r>
                      <a:endParaRPr lang="ru-RU" sz="3200" dirty="0"/>
                    </a:p>
                  </a:txBody>
                  <a:tcPr/>
                </a:tc>
              </a:tr>
              <a:tr h="291088"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11.10.2012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93461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How to select correct indicator</a:t>
            </a:r>
            <a:r>
              <a:rPr lang="ru-RU" sz="36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412776"/>
            <a:ext cx="91440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23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–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the indicator used is a bungling, incorrect one.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Examples of manifoldness of indicators</a:t>
            </a:r>
            <a:endParaRPr lang="ru-RU" sz="2400" b="1" u="sng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u="sng" dirty="0" smtClean="0"/>
              <a:t>Fertility</a:t>
            </a:r>
            <a:r>
              <a:rPr lang="ru-RU" sz="2400" b="1" dirty="0" smtClean="0"/>
              <a:t>: </a:t>
            </a:r>
            <a:br>
              <a:rPr lang="ru-RU" sz="2400" b="1" dirty="0" smtClean="0"/>
            </a:br>
            <a:r>
              <a:rPr lang="en-US" sz="2400" b="1" dirty="0" smtClean="0"/>
              <a:t>	number of births</a:t>
            </a:r>
            <a:r>
              <a:rPr lang="ru-RU" sz="2400" b="1" dirty="0" smtClean="0"/>
              <a:t>, </a:t>
            </a:r>
            <a:br>
              <a:rPr lang="ru-RU" sz="2400" b="1" dirty="0" smtClean="0"/>
            </a:br>
            <a:r>
              <a:rPr lang="en-US" sz="2400" b="1" dirty="0" smtClean="0"/>
              <a:t>	crude birth rate</a:t>
            </a:r>
            <a:r>
              <a:rPr lang="ru-RU" sz="2400" b="1" dirty="0" smtClean="0"/>
              <a:t>, </a:t>
            </a:r>
            <a:br>
              <a:rPr lang="ru-RU" sz="2400" b="1" dirty="0" smtClean="0"/>
            </a:br>
            <a:r>
              <a:rPr lang="en-US" sz="2400" b="1" dirty="0" smtClean="0"/>
              <a:t>	total fertility rate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en-US" sz="2400" b="1" u="sng" dirty="0" smtClean="0"/>
              <a:t>Mortality</a:t>
            </a:r>
            <a:r>
              <a:rPr lang="ru-RU" sz="2400" b="1" dirty="0" smtClean="0"/>
              <a:t>: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	number of deaths</a:t>
            </a:r>
            <a:r>
              <a:rPr lang="ru-RU" sz="2400" b="1" dirty="0" smtClean="0"/>
              <a:t>,</a:t>
            </a:r>
            <a:br>
              <a:rPr lang="ru-RU" sz="2400" b="1" dirty="0" smtClean="0"/>
            </a:br>
            <a:r>
              <a:rPr lang="en-US" sz="2400" b="1" dirty="0" smtClean="0"/>
              <a:t>	crude mortality rate</a:t>
            </a:r>
            <a:r>
              <a:rPr lang="ru-RU" sz="2400" b="1" dirty="0" smtClean="0"/>
              <a:t>,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/>
              <a:t>	life expectancy at birth</a:t>
            </a:r>
            <a:endParaRPr lang="ru-RU" sz="2400" b="1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517232"/>
            <a:ext cx="9144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 elimination method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– the indicator must be selected basing on the problem description and statements of population science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trend analysis, inter-country comparisons, detection of factors, etc.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36712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How to represent your own results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412776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24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– 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incomplete, inaccurate description of own results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Example of poor description</a:t>
            </a:r>
            <a:endParaRPr lang="ru-RU" sz="2400" b="1" u="sng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«</a:t>
            </a:r>
            <a:r>
              <a:rPr lang="en-US" sz="2400" dirty="0" smtClean="0"/>
              <a:t>Calculation of the author on the ground of </a:t>
            </a:r>
            <a:r>
              <a:rPr lang="en-US" sz="2400" dirty="0" err="1" smtClean="0"/>
              <a:t>Rosstat’s</a:t>
            </a:r>
            <a:r>
              <a:rPr lang="en-US" sz="2400" dirty="0" smtClean="0"/>
              <a:t> base</a:t>
            </a:r>
            <a:r>
              <a:rPr lang="ru-RU" sz="2400" dirty="0" smtClean="0"/>
              <a:t>»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What is wrong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?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- </a:t>
            </a:r>
            <a:r>
              <a:rPr lang="en-US" sz="2400" dirty="0" smtClean="0"/>
              <a:t>Formulas for calculation are not given.</a:t>
            </a:r>
            <a:endParaRPr lang="ru-RU" sz="24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 </a:t>
            </a:r>
            <a:r>
              <a:rPr lang="en-US" sz="2400" dirty="0" smtClean="0"/>
              <a:t>Software for calculation was not mentioned.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/>
              <a:t> Algorithms are not described.</a:t>
            </a:r>
            <a:endParaRPr lang="ru-RU" sz="24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 </a:t>
            </a:r>
            <a:r>
              <a:rPr lang="en-US" sz="2400" dirty="0" smtClean="0"/>
              <a:t>Primary data were not given.</a:t>
            </a:r>
            <a:endParaRPr lang="ru-RU" sz="24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 </a:t>
            </a:r>
            <a:r>
              <a:rPr lang="en-US" sz="2400" dirty="0" smtClean="0"/>
              <a:t>Database of </a:t>
            </a:r>
            <a:r>
              <a:rPr lang="en-US" sz="2400" dirty="0" err="1" smtClean="0"/>
              <a:t>Rosstat</a:t>
            </a:r>
            <a:r>
              <a:rPr lang="en-US" sz="2400" dirty="0" smtClean="0"/>
              <a:t> is specified incorrectly.</a:t>
            </a:r>
            <a:endParaRPr lang="ru-RU" sz="2400" b="1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373216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 elimination method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– To give full description of formulas, primary data, algorithms, and data sources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.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In the case of utilizing a classic method to give its name, e.g.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: «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The method of direct standardization of mortality rate was used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36712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How to shape the structure of paper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1412776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25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– 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full absence of structure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no important essential components,  chapters and sections were not separated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Examples</a:t>
            </a:r>
            <a:endParaRPr lang="ru-RU" sz="2400" b="1" u="sng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- </a:t>
            </a:r>
            <a:r>
              <a:rPr lang="en-US" sz="2400" dirty="0" smtClean="0"/>
              <a:t>No table of contents</a:t>
            </a:r>
            <a:endParaRPr lang="ru-RU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- </a:t>
            </a:r>
            <a:r>
              <a:rPr lang="en-US" sz="2400" dirty="0" smtClean="0"/>
              <a:t>No references and sources used</a:t>
            </a:r>
            <a:endParaRPr lang="ru-RU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- </a:t>
            </a:r>
            <a:r>
              <a:rPr lang="en-US" sz="2400" dirty="0" smtClean="0"/>
              <a:t>No abstract</a:t>
            </a:r>
            <a:endParaRPr lang="ru-RU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- </a:t>
            </a:r>
            <a:r>
              <a:rPr lang="en-US" sz="2400" dirty="0" smtClean="0"/>
              <a:t>Structure of the paper is dark</a:t>
            </a:r>
            <a:r>
              <a:rPr lang="ru-RU" sz="2400" dirty="0" smtClean="0"/>
              <a:t> (</a:t>
            </a:r>
            <a:r>
              <a:rPr lang="en-US" sz="2400" dirty="0" smtClean="0"/>
              <a:t>chapters and sections</a:t>
            </a:r>
            <a:r>
              <a:rPr lang="ru-RU" sz="2400" dirty="0" smtClean="0"/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- </a:t>
            </a:r>
            <a:r>
              <a:rPr lang="en-US" sz="2400" dirty="0" smtClean="0"/>
              <a:t>No conclusion and recommendations</a:t>
            </a:r>
            <a:endParaRPr lang="ru-RU" sz="24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085184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Elimination method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–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to separate 2-3-level components of the paper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write an abstract, compose the table of contents, give references and data sources used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,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conceive the conclusion. The paper must have a skeleton and a clear core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36712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Is text decoration important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268760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26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Formatting of headers, paragraphs, diagrams, tables, graphs, fonts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–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inconvenient, inadequate, disappointing, ill-looking, … i.e. simply poor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Examples</a:t>
            </a:r>
            <a:endParaRPr lang="ru-RU" sz="2400" b="1" u="sng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- </a:t>
            </a:r>
            <a:r>
              <a:rPr lang="en-US" sz="2400" dirty="0" smtClean="0"/>
              <a:t>Unreasonable number of different formats of paragraph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ru-RU" sz="2400" dirty="0" smtClean="0"/>
              <a:t>(</a:t>
            </a:r>
            <a:r>
              <a:rPr lang="en-US" sz="2400" dirty="0" smtClean="0"/>
              <a:t>up to </a:t>
            </a:r>
            <a:r>
              <a:rPr lang="ru-RU" sz="2400" dirty="0" smtClean="0"/>
              <a:t>4-5!)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- </a:t>
            </a:r>
            <a:r>
              <a:rPr lang="en-US" sz="2400" dirty="0" smtClean="0"/>
              <a:t>It is impossible to look at a beautiful (on the screen) color graph after black-and-white printing</a:t>
            </a:r>
            <a:endParaRPr lang="ru-RU" sz="2400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/>
              <a:t> </a:t>
            </a:r>
            <a:r>
              <a:rPr lang="en-US" sz="2400" dirty="0" smtClean="0"/>
              <a:t>Using of italics, color, or font in the text does not carry any meaning</a:t>
            </a:r>
            <a:br>
              <a:rPr lang="en-US" sz="2400" dirty="0" smtClean="0"/>
            </a:b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Danger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: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The quality and general impression of the paper lower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ru-RU" sz="24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085184"/>
            <a:ext cx="914400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How to escape?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Select one format of header, text, paragraph; print color graphs on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b&amp;w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printer, estimate their quality and then correct. Use multiple Windows formats – hatching, shading, pecked lines, dot lines, line width,…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36712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Is appearance significant for graphs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1340768"/>
            <a:ext cx="86409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27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Format of diagram is asymmetric and unnecessary different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Example</a:t>
            </a:r>
            <a:endParaRPr lang="ru-RU" sz="2400" b="1" u="sng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661248"/>
            <a:ext cx="9144000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Danger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: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The reader’s eyes have to pay attention to undue details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not to the entity of main graphic information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ru-RU" sz="2400" dirty="0" smtClean="0"/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Elimination method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–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to develop your own standard. Let it be a local one!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624" t="33758" r="11813" b="11610"/>
          <a:stretch>
            <a:fillRect/>
          </a:stretch>
        </p:blipFill>
        <p:spPr bwMode="auto">
          <a:xfrm>
            <a:off x="467544" y="2564904"/>
            <a:ext cx="8676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36712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Is the header significant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340768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28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Likening with the yellow press and headers in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«МК».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Example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: </a:t>
            </a: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compare</a:t>
            </a:r>
            <a:endParaRPr lang="ru-RU" sz="2400" b="1" u="sng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B050"/>
                </a:solidFill>
              </a:rPr>
              <a:t>Берегите мужчин!</a:t>
            </a:r>
            <a:r>
              <a:rPr lang="en-US" sz="2400" b="1" dirty="0" smtClean="0">
                <a:solidFill>
                  <a:srgbClr val="00B050"/>
                </a:solidFill>
              </a:rPr>
              <a:t> [Take care of men!]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 err="1" smtClean="0"/>
              <a:t>Б.Ц.Урланис</a:t>
            </a:r>
            <a:r>
              <a:rPr lang="ru-RU" sz="2400" dirty="0" smtClean="0"/>
              <a:t>, «ЛГ», 1969 г.) </a:t>
            </a:r>
            <a:br>
              <a:rPr lang="ru-RU" sz="2400" dirty="0" smtClean="0"/>
            </a:br>
            <a:r>
              <a:rPr lang="en-US" sz="2400" dirty="0" err="1" smtClean="0"/>
              <a:t>vs</a:t>
            </a:r>
            <a:endParaRPr lang="ru-RU" sz="2400" dirty="0" smtClean="0"/>
          </a:p>
          <a:p>
            <a:pPr lvl="0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dirty="0" err="1" smtClean="0">
                <a:solidFill>
                  <a:srgbClr val="FF0000"/>
                </a:solidFill>
              </a:rPr>
              <a:t>Moscowite</a:t>
            </a:r>
            <a:r>
              <a:rPr lang="en-US" sz="2400" dirty="0" smtClean="0">
                <a:solidFill>
                  <a:srgbClr val="FF0000"/>
                </a:solidFill>
              </a:rPr>
              <a:t> has a liquid sperm because he does not like the motherland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(</a:t>
            </a:r>
            <a:r>
              <a:rPr lang="ru-RU" sz="2400" b="1" dirty="0" err="1" smtClean="0">
                <a:solidFill>
                  <a:srgbClr val="FF0000"/>
                </a:solidFill>
                <a:latin typeface="Arial Narrow" pitchFamily="34" charset="0"/>
              </a:rPr>
              <a:t>И.Гундаров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, д.м.н. академик РАЕН, «КП», 15 апреля 2002 года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[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Gundarov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, RANS academician, “KP”, 15 April 2002]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)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2400" dirty="0" smtClean="0"/>
              <a:t>See: </a:t>
            </a:r>
            <a:r>
              <a:rPr lang="ru-RU" sz="2400" dirty="0" smtClean="0"/>
              <a:t>Почему у москвича сперма жидкая?</a:t>
            </a:r>
            <a:r>
              <a:rPr lang="en-US" sz="2400" dirty="0" smtClean="0"/>
              <a:t> [Why a </a:t>
            </a:r>
            <a:r>
              <a:rPr lang="en-US" sz="2400" dirty="0" err="1" smtClean="0"/>
              <a:t>Mocowite</a:t>
            </a:r>
            <a:r>
              <a:rPr lang="en-US" sz="2400" dirty="0" smtClean="0"/>
              <a:t> has a liquid sperm?]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b="1" dirty="0" smtClean="0">
                <a:hlinkClick r:id="rId2"/>
              </a:rPr>
              <a:t>Что мы знаем о лисе? </a:t>
            </a:r>
            <a:r>
              <a:rPr lang="ru-RU" b="1" dirty="0" err="1" smtClean="0">
                <a:hlinkClick r:id="rId2"/>
              </a:rPr>
              <a:t>Демоскоп</a:t>
            </a:r>
            <a:r>
              <a:rPr lang="ru-RU" b="1" dirty="0" smtClean="0">
                <a:hlinkClick r:id="rId2"/>
              </a:rPr>
              <a:t> </a:t>
            </a:r>
            <a:r>
              <a:rPr lang="en-US" b="1" dirty="0" smtClean="0">
                <a:hlinkClick r:id="rId2"/>
              </a:rPr>
              <a:t>Weekly </a:t>
            </a:r>
            <a:r>
              <a:rPr lang="ru-RU" b="1" dirty="0" smtClean="0">
                <a:hlinkClick r:id="rId2"/>
              </a:rPr>
              <a:t>№ 63-64</a:t>
            </a:r>
            <a:r>
              <a:rPr lang="en-US" b="1" dirty="0" smtClean="0">
                <a:hlinkClick r:id="rId2"/>
              </a:rPr>
              <a:t/>
            </a:r>
            <a:br>
              <a:rPr lang="en-US" b="1" dirty="0" smtClean="0">
                <a:hlinkClick r:id="rId2"/>
              </a:rPr>
            </a:br>
            <a:r>
              <a:rPr lang="en-US" b="1" dirty="0" smtClean="0">
                <a:hlinkClick r:id="rId2"/>
              </a:rPr>
              <a:t>Humoristic column “What we know about the fox?” </a:t>
            </a:r>
            <a:r>
              <a:rPr lang="en-US" b="1" dirty="0" err="1" smtClean="0">
                <a:hlinkClick r:id="rId2"/>
              </a:rPr>
              <a:t>Demoscope</a:t>
            </a:r>
            <a:r>
              <a:rPr lang="en-US" b="1" dirty="0" smtClean="0">
                <a:hlinkClick r:id="rId2"/>
              </a:rPr>
              <a:t> Weekly </a:t>
            </a:r>
            <a:r>
              <a:rPr lang="ru-RU" b="1" dirty="0" smtClean="0">
                <a:hlinkClick r:id="rId2"/>
              </a:rPr>
              <a:t> </a:t>
            </a:r>
            <a:r>
              <a:rPr lang="en-US" b="1" dirty="0" smtClean="0">
                <a:hlinkClick r:id="rId2"/>
              </a:rPr>
              <a:t>http://demoscope.ru/weekly/2002/063/lisa01.php</a:t>
            </a:r>
            <a:r>
              <a:rPr lang="ru-RU" b="1" dirty="0" smtClean="0"/>
              <a:t>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827584" y="6237312"/>
            <a:ext cx="565212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Elimination method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–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do not follow…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576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24744"/>
            <a:ext cx="85689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 to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begin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What is essay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>Essay  (some synonyms)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sketch, exercise, trial, tractate, test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>in NRU HSE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 written work sheet a student prepares on the topic selected. It must display that he or she has good command of the subject, efficiency of independent work, and articulate scientific ideas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kumimoji="0" lang="ru-RU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36712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Is a gap so important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484784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Error No 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29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At listing the countries, regions, indicators, ages, etc. some names or values are missed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 </a:t>
            </a:r>
            <a:endParaRPr lang="ru-RU" sz="28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Possible sources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Inattentiveness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untidiness, or procedure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error</a:t>
            </a:r>
            <a:endParaRPr lang="ru-RU" sz="28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Пример: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«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8-th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»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rank of Russia in the world by population size</a:t>
            </a:r>
            <a:r>
              <a:rPr lang="ru-RU" sz="28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.</a:t>
            </a:r>
            <a:endParaRPr lang="ru-RU" sz="28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See</a:t>
            </a:r>
            <a:r>
              <a:rPr lang="ru-RU" sz="2400" dirty="0" smtClean="0"/>
              <a:t>. </a:t>
            </a:r>
            <a:r>
              <a:rPr lang="ru-RU" sz="2400" b="1" dirty="0" smtClean="0"/>
              <a:t>На </a:t>
            </a:r>
            <a:r>
              <a:rPr lang="ru-RU" sz="2400" b="1" dirty="0" smtClean="0"/>
              <a:t>каком месте находится Россия? Комментарий </a:t>
            </a:r>
            <a:r>
              <a:rPr lang="ru-RU" sz="2400" b="1" dirty="0" err="1" smtClean="0"/>
              <a:t>Демоскопа</a:t>
            </a:r>
            <a:r>
              <a:rPr lang="ru-RU" sz="2400" b="1" dirty="0" smtClean="0"/>
              <a:t>: Перепись-2010. </a:t>
            </a:r>
            <a:r>
              <a:rPr lang="ru-RU" sz="2400" b="1" dirty="0" err="1" smtClean="0"/>
              <a:t>Демоскоп</a:t>
            </a:r>
            <a:r>
              <a:rPr lang="ru-RU" sz="2400" b="1" dirty="0" smtClean="0"/>
              <a:t> </a:t>
            </a:r>
            <a:r>
              <a:rPr lang="en-US" sz="2400" b="1" dirty="0" smtClean="0"/>
              <a:t>Weekly </a:t>
            </a:r>
            <a:r>
              <a:rPr lang="ru-RU" sz="2400" b="1" dirty="0" smtClean="0"/>
              <a:t>№ 491-492, </a:t>
            </a:r>
            <a:r>
              <a:rPr lang="ru-RU" sz="2400" b="1" u="sng" dirty="0" smtClean="0">
                <a:hlinkClick r:id="rId2"/>
              </a:rPr>
              <a:t>http://demoscope.ru/weekly/2011/0491/perep01.php#2</a:t>
            </a:r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[What is the rank of Russia? Comment of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Demoscope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: 2010 Census.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Demoscope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Weekly #491-492]</a:t>
            </a:r>
            <a:endParaRPr lang="ru-RU" sz="2400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949280"/>
            <a:ext cx="9144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Elimination method</a:t>
            </a:r>
            <a:endParaRPr lang="ru-RU" b="1" u="sng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Apply the famous Russian proverb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7 раз отмерь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1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 отмерь»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[7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times measure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cut once] in practice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Score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twice before you cut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once!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51520" y="908720"/>
            <a:ext cx="85689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8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Conclusion</a:t>
            </a:r>
            <a:endParaRPr lang="ru-RU" sz="4800" b="1" u="sng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412776"/>
            <a:ext cx="86409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For essay, research papers, course and Master’s papers the following are significant</a:t>
            </a:r>
            <a:r>
              <a:rPr lang="ru-RU" sz="2800" b="1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: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Contents,</a:t>
            </a:r>
            <a:r>
              <a:rPr lang="ru-RU" sz="3200" b="1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Presentation</a:t>
            </a:r>
            <a:r>
              <a:rPr lang="ru-RU" sz="3200" b="1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,</a:t>
            </a:r>
            <a:r>
              <a:rPr lang="en-US" sz="3200" b="1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 Structure</a:t>
            </a:r>
            <a:r>
              <a:rPr lang="ru-RU" sz="2800" b="1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.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Each of these elements has several essential components</a:t>
            </a:r>
            <a:r>
              <a:rPr lang="ru-RU" sz="2800" b="1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. </a:t>
            </a:r>
            <a:r>
              <a:rPr lang="en-US" sz="2800" b="1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Try to take in account all of them</a:t>
            </a:r>
            <a:r>
              <a:rPr lang="ru-RU" sz="2800" b="1" dirty="0" smtClean="0">
                <a:solidFill>
                  <a:srgbClr val="CC00CC"/>
                </a:solidFill>
                <a:latin typeface="Arial Narrow" pitchFamily="34" charset="0"/>
                <a:cs typeface="Arial" pitchFamily="34" charset="0"/>
              </a:rPr>
              <a:t>!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860032" y="5445224"/>
            <a:ext cx="3960440" cy="11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Optimal structure of essay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: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1,2,3 –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different sources used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,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4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-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ea typeface="+mj-ea"/>
                <a:cs typeface="+mj-cs"/>
              </a:rPr>
              <a:t> own point of view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36712"/>
            <a:ext cx="85689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Additional reading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1988840"/>
            <a:ext cx="86409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3600" b="1" i="1" dirty="0" err="1" smtClean="0">
                <a:latin typeface="Arial Narrow" pitchFamily="34" charset="0"/>
              </a:rPr>
              <a:t>Радаев</a:t>
            </a:r>
            <a:r>
              <a:rPr lang="ru-RU" sz="3600" b="1" i="1" dirty="0" smtClean="0">
                <a:latin typeface="Arial Narrow" pitchFamily="34" charset="0"/>
              </a:rPr>
              <a:t> В.В.</a:t>
            </a:r>
            <a:r>
              <a:rPr lang="ru-RU" sz="3600" b="1" dirty="0" smtClean="0">
                <a:latin typeface="Arial Narrow" pitchFamily="34" charset="0"/>
              </a:rPr>
              <a:t> </a:t>
            </a:r>
            <a:r>
              <a:rPr lang="ru-RU" sz="3600" dirty="0" smtClean="0">
                <a:latin typeface="Arial Narrow" pitchFamily="34" charset="0"/>
              </a:rPr>
              <a:t>Как организовать и представить исследовательский проект: 75 простых правил. М.: ГУ‑ВШЭ, ИНФРА‑М, 2001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3200" dirty="0" smtClean="0"/>
          </a:p>
          <a:p>
            <a:r>
              <a:rPr lang="ru-RU" sz="3600" b="1" i="1" dirty="0" err="1" smtClean="0">
                <a:latin typeface="Arial Narrow" pitchFamily="34" charset="0"/>
              </a:rPr>
              <a:t>Стребков</a:t>
            </a:r>
            <a:r>
              <a:rPr lang="ru-RU" sz="3600" b="1" i="1" dirty="0" smtClean="0">
                <a:latin typeface="Arial Narrow" pitchFamily="34" charset="0"/>
              </a:rPr>
              <a:t> Д.О. </a:t>
            </a:r>
            <a:r>
              <a:rPr lang="ru-RU" sz="3600" dirty="0" smtClean="0">
                <a:latin typeface="Arial Narrow" pitchFamily="34" charset="0"/>
              </a:rPr>
              <a:t>Программа дисциплины «Организация, подготовка и презентация социологического исследования» для направления «Социология». НИУ ВШЭ. Факультет социологии. Москва, 2013</a:t>
            </a:r>
            <a:r>
              <a:rPr lang="ru-RU" sz="3600" dirty="0" smtClean="0">
                <a:solidFill>
                  <a:srgbClr val="FE00AF"/>
                </a:solidFill>
                <a:latin typeface="Arial Narrow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620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836712"/>
            <a:ext cx="85689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Acknowledgements</a:t>
            </a:r>
            <a:endParaRPr lang="ru-RU" sz="32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1988840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E00AF"/>
                </a:solidFill>
                <a:latin typeface="Arial Narrow" pitchFamily="34" charset="0"/>
                <a:cs typeface="Arial" pitchFamily="34" charset="0"/>
              </a:rPr>
              <a:t>The author express thanks to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E00AF"/>
                </a:solidFill>
                <a:latin typeface="Arial Narrow" pitchFamily="34" charset="0"/>
                <a:cs typeface="Arial" pitchFamily="34" charset="0"/>
              </a:rPr>
              <a:t>	L. </a:t>
            </a:r>
            <a:r>
              <a:rPr lang="en-US" sz="3600" b="1" dirty="0" err="1" smtClean="0">
                <a:solidFill>
                  <a:srgbClr val="FE00AF"/>
                </a:solidFill>
                <a:latin typeface="Arial Narrow" pitchFamily="34" charset="0"/>
                <a:cs typeface="Arial" pitchFamily="34" charset="0"/>
              </a:rPr>
              <a:t>Karachurina</a:t>
            </a:r>
            <a:r>
              <a:rPr lang="en-US" sz="3600" b="1" dirty="0" smtClean="0">
                <a:solidFill>
                  <a:srgbClr val="FE00AF"/>
                </a:solidFill>
                <a:latin typeface="Arial Narrow" pitchFamily="34" charset="0"/>
                <a:cs typeface="Arial" pitchFamily="34" charset="0"/>
              </a:rPr>
              <a:t>,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E00AF"/>
                </a:solidFill>
                <a:latin typeface="Arial Narrow" pitchFamily="34" charset="0"/>
                <a:cs typeface="Arial" pitchFamily="34" charset="0"/>
              </a:rPr>
              <a:t>	E. </a:t>
            </a:r>
            <a:r>
              <a:rPr lang="en-US" sz="3600" b="1" dirty="0" err="1" smtClean="0">
                <a:solidFill>
                  <a:srgbClr val="FE00AF"/>
                </a:solidFill>
                <a:latin typeface="Arial Narrow" pitchFamily="34" charset="0"/>
                <a:cs typeface="Arial" pitchFamily="34" charset="0"/>
              </a:rPr>
              <a:t>Kvasha</a:t>
            </a:r>
            <a:r>
              <a:rPr lang="en-US" sz="3600" b="1" dirty="0" smtClean="0">
                <a:solidFill>
                  <a:srgbClr val="FE00AF"/>
                </a:solidFill>
                <a:latin typeface="Arial Narrow" pitchFamily="34" charset="0"/>
                <a:cs typeface="Arial" pitchFamily="34" charset="0"/>
              </a:rPr>
              <a:t>,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E00AF"/>
                </a:solidFill>
                <a:latin typeface="Arial Narrow" pitchFamily="34" charset="0"/>
                <a:cs typeface="Arial" pitchFamily="34" charset="0"/>
              </a:rPr>
              <a:t>	V. </a:t>
            </a:r>
            <a:r>
              <a:rPr lang="en-US" sz="3600" b="1" dirty="0" err="1" smtClean="0">
                <a:solidFill>
                  <a:srgbClr val="FE00AF"/>
                </a:solidFill>
                <a:latin typeface="Arial Narrow" pitchFamily="34" charset="0"/>
                <a:cs typeface="Arial" pitchFamily="34" charset="0"/>
              </a:rPr>
              <a:t>Sakevich</a:t>
            </a:r>
            <a:r>
              <a:rPr lang="en-US" sz="3600" b="1" dirty="0" smtClean="0">
                <a:solidFill>
                  <a:srgbClr val="FE00AF"/>
                </a:solidFill>
                <a:latin typeface="Arial Narrow" pitchFamily="34" charset="0"/>
                <a:cs typeface="Arial" pitchFamily="34" charset="0"/>
              </a:rPr>
              <a:t>,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E00AF"/>
                </a:solidFill>
                <a:latin typeface="Arial Narrow" pitchFamily="34" charset="0"/>
                <a:cs typeface="Arial" pitchFamily="34" charset="0"/>
              </a:rPr>
              <a:t>	E. </a:t>
            </a:r>
            <a:r>
              <a:rPr lang="en-US" sz="3600" b="1" dirty="0" err="1" smtClean="0">
                <a:solidFill>
                  <a:srgbClr val="FE00AF"/>
                </a:solidFill>
                <a:latin typeface="Arial Narrow" pitchFamily="34" charset="0"/>
                <a:cs typeface="Arial" pitchFamily="34" charset="0"/>
              </a:rPr>
              <a:t>Scherbakova</a:t>
            </a:r>
            <a:r>
              <a:rPr lang="en-US" sz="3600" b="1" dirty="0" smtClean="0">
                <a:solidFill>
                  <a:srgbClr val="FE00AF"/>
                </a:solidFill>
                <a:latin typeface="Arial Narrow" pitchFamily="34" charset="0"/>
                <a:cs typeface="Arial" pitchFamily="34" charset="0"/>
              </a:rPr>
              <a:t>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E00AF"/>
                </a:solidFill>
                <a:latin typeface="Arial Narrow" pitchFamily="34" charset="0"/>
                <a:cs typeface="Arial" pitchFamily="34" charset="0"/>
              </a:rPr>
              <a:t>for significant remarks made in due time</a:t>
            </a:r>
            <a:r>
              <a:rPr lang="ru-RU" sz="3600" b="1" dirty="0" smtClean="0">
                <a:solidFill>
                  <a:srgbClr val="FE00AF"/>
                </a:solidFill>
                <a:latin typeface="Arial Narrow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576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24744"/>
            <a:ext cx="85689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Structure of essay</a:t>
            </a:r>
            <a:endParaRPr lang="ru-RU" sz="3600" b="1" i="1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On the diagram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example of one essay with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1,2,3 –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completely correct estimates, theories, citations, statistical data taken from reliable sources. </a:t>
            </a:r>
            <a:endParaRPr kumimoji="0" lang="ru-RU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411760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576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24744"/>
            <a:ext cx="85689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Error No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Full absence of your own point of view.</a:t>
            </a:r>
          </a:p>
          <a:p>
            <a:pPr lvl="0" fontAlgn="auto">
              <a:spcAft>
                <a:spcPts val="0"/>
              </a:spcAft>
              <a:defRPr/>
            </a:pPr>
            <a:endParaRPr lang="ru-RU" sz="32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3200" u="sng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Method of elimination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Significant part of the essay must be devoted to presentation of your own point of view, its illustration, and argumentation of the basic statements. 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576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24744"/>
            <a:ext cx="85689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</a:rPr>
              <a:t>Structure of essay</a:t>
            </a:r>
            <a:endParaRPr lang="ru-RU" sz="36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 the diagram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1 –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a single source used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,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–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 own point of view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ru-RU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2627784" y="38610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576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96752"/>
            <a:ext cx="85689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Error No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–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only a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single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source was used.  It may be the most recent publication, very interesting for the student. He or she shares its point of view and wants to use in the essay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Danger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200" dirty="0" smtClean="0"/>
              <a:t> </a:t>
            </a:r>
            <a:r>
              <a:rPr lang="en-US" sz="2400" dirty="0" smtClean="0"/>
              <a:t>This single publication clarifies only one aspect of the problem. It may be preconceived, one-sided, or even erroneous. Alternative points of view are absent</a:t>
            </a:r>
            <a:r>
              <a:rPr lang="ru-RU" sz="2400" dirty="0" smtClean="0"/>
              <a:t>.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 fontAlgn="auto">
              <a:spcAft>
                <a:spcPts val="0"/>
              </a:spcAft>
              <a:defRPr/>
            </a:pPr>
            <a:endParaRPr lang="en-US" sz="32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US" sz="3200" u="sng" dirty="0" smtClean="0">
                <a:solidFill>
                  <a:schemeClr val="tx2">
                    <a:lumMod val="75000"/>
                  </a:schemeClr>
                </a:solidFill>
              </a:rPr>
              <a:t>Method of elimination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At least 3 to 4 sources are recommended to use.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576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Institute of Demography NRU HSE</a:t>
            </a:r>
            <a:endParaRPr lang="ru-RU" sz="22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280919" cy="50375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How they should not write research papers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course papers, Master’s papers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24744"/>
            <a:ext cx="85689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What subject to select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23528" y="1700808"/>
            <a:ext cx="85689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>Error No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topic selected is too broad.</a:t>
            </a:r>
            <a:endParaRPr lang="ru-RU" sz="2800" dirty="0" smtClean="0"/>
          </a:p>
          <a:p>
            <a:pPr lvl="0" fontAlgn="auto">
              <a:spcAft>
                <a:spcPts val="0"/>
              </a:spcAft>
              <a:defRPr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Danger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 lvl="0" fontAlgn="auto">
              <a:spcAft>
                <a:spcPts val="0"/>
              </a:spcAft>
              <a:defRPr/>
            </a:pPr>
            <a:r>
              <a:rPr lang="en-US" sz="2800" dirty="0" smtClean="0"/>
              <a:t>It is impossible to develop a theme on 7-9 pages.</a:t>
            </a:r>
            <a:endParaRPr lang="ru-RU" sz="2800" dirty="0" smtClean="0"/>
          </a:p>
          <a:p>
            <a:pPr lvl="0" fontAlgn="auto">
              <a:spcAft>
                <a:spcPts val="0"/>
              </a:spcAft>
              <a:defRPr/>
            </a:pPr>
            <a:endParaRPr lang="ru-RU" sz="2800" dirty="0" smtClean="0"/>
          </a:p>
          <a:p>
            <a:pPr lvl="0" fontAlgn="auto">
              <a:spcAft>
                <a:spcPts val="0"/>
              </a:spcAft>
              <a:defRPr/>
            </a:pPr>
            <a:r>
              <a:rPr lang="en-US" sz="2000" b="1" u="sng" dirty="0" smtClean="0"/>
              <a:t>Examples</a:t>
            </a:r>
            <a:r>
              <a:rPr lang="ru-RU" sz="2000" b="1" u="sng" dirty="0" smtClean="0"/>
              <a:t>: 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sz="2800" dirty="0" smtClean="0"/>
              <a:t>«</a:t>
            </a:r>
            <a:r>
              <a:rPr lang="en-US" sz="2800" dirty="0" smtClean="0"/>
              <a:t>Peculiarities of migration in the European countries in the 1990s – 2000s</a:t>
            </a:r>
            <a:r>
              <a:rPr lang="ru-RU" sz="2800" dirty="0" smtClean="0"/>
              <a:t>»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sz="2800" dirty="0" smtClean="0"/>
              <a:t>«</a:t>
            </a:r>
            <a:r>
              <a:rPr lang="en-US" sz="2800" dirty="0" smtClean="0"/>
              <a:t>Demographic situation in Russia in the end of 20 – beginning of the 21 century</a:t>
            </a:r>
            <a:r>
              <a:rPr lang="ru-RU" sz="2800" dirty="0" smtClean="0"/>
              <a:t>»</a:t>
            </a:r>
          </a:p>
          <a:p>
            <a:pPr lvl="0" fontAlgn="auto">
              <a:spcAft>
                <a:spcPts val="0"/>
              </a:spcAft>
              <a:defRPr/>
            </a:pPr>
            <a:r>
              <a:rPr lang="ru-RU" sz="2800" dirty="0" smtClean="0"/>
              <a:t>«</a:t>
            </a:r>
            <a:r>
              <a:rPr lang="en-US" sz="2800" dirty="0" smtClean="0"/>
              <a:t>Population policy in the countries of Asia</a:t>
            </a:r>
            <a:r>
              <a:rPr lang="ru-RU" sz="2800" dirty="0" smtClean="0"/>
              <a:t>»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3770</Words>
  <Application>Microsoft Office PowerPoint</Application>
  <PresentationFormat>Экран (4:3)</PresentationFormat>
  <Paragraphs>384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Institute of Demography NRU HSE Research Workshop, 9 February 2015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  <vt:lpstr>Institute of Demography NRU HSE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институт демографии</dc:creator>
  <cp:lastModifiedBy>институт демографии</cp:lastModifiedBy>
  <cp:revision>276</cp:revision>
  <dcterms:created xsi:type="dcterms:W3CDTF">2011-03-02T07:12:40Z</dcterms:created>
  <dcterms:modified xsi:type="dcterms:W3CDTF">2015-12-09T08:39:18Z</dcterms:modified>
</cp:coreProperties>
</file>