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23" r:id="rId3"/>
    <p:sldId id="350" r:id="rId4"/>
    <p:sldId id="351" r:id="rId5"/>
    <p:sldId id="352" r:id="rId6"/>
    <p:sldId id="353" r:id="rId7"/>
    <p:sldId id="354" r:id="rId8"/>
    <p:sldId id="377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3" r:id="rId25"/>
    <p:sldId id="374" r:id="rId26"/>
    <p:sldId id="375" r:id="rId27"/>
    <p:sldId id="376" r:id="rId28"/>
    <p:sldId id="378" r:id="rId29"/>
    <p:sldId id="370" r:id="rId30"/>
    <p:sldId id="371" r:id="rId31"/>
    <p:sldId id="37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3300"/>
    <a:srgbClr val="061CC2"/>
    <a:srgbClr val="E4E40C"/>
    <a:srgbClr val="800000"/>
    <a:srgbClr val="669900"/>
    <a:srgbClr val="3399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-93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5C28-8445-45CF-B8DD-5DF5C8514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3DED-BCE3-4C0B-B674-5F64BBE8D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0493-A509-487F-8018-CDAB658D7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AB98-AB0D-4431-95E5-8B0067019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33F24-2EEE-4B25-B2E6-5B31D9E0D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9A2C-AC02-4110-AFC1-3CCF46FEA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F15F-DAEA-42CE-B36D-1694F800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BAB1-2095-4231-8870-9BEB9299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E804-0934-4CA3-92ED-2CCFFB69E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7E9B5-260F-4819-AD4C-2801DD7D3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285B-D758-4A9A-961A-8D96DA5E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C8841EE-4814-4C6A-8227-7520F8F4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moscope.ru/weekly/edu/demography.php" TargetMode="External"/><Relationship Id="rId2" Type="http://schemas.openxmlformats.org/officeDocument/2006/relationships/hyperlink" Target="http://demoscope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632848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chemeClr val="accent2">
              <a:lumMod val="75000"/>
            </a:schemeClr>
          </a:solid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Author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– </a:t>
            </a:r>
            <a:r>
              <a:rPr lang="en-US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Soroko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Eugeny</a:t>
            </a:r>
            <a:endParaRPr lang="en-US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Demoscope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Weekly</a:t>
            </a:r>
            <a:r>
              <a:rPr lang="en-US" b="1" dirty="0" smtClean="0">
                <a:solidFill>
                  <a:srgbClr val="CC3300"/>
                </a:solidFill>
                <a:latin typeface="Arial Narrow" pitchFamily="34" charset="0"/>
              </a:rPr>
              <a:t> –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hlinkClick r:id="rId2"/>
              </a:rPr>
              <a:t>http://demoscope.ru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ru-RU" sz="48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NRU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HSE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&gt; Institute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of Demography</a:t>
            </a:r>
          </a:p>
          <a:p>
            <a:pPr>
              <a:defRPr/>
            </a:pPr>
            <a:endParaRPr lang="ru-RU" sz="28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Do you need to make notes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?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Only address </a:t>
            </a:r>
            <a:endParaRPr lang="ru-RU" sz="2800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 Narrow" pitchFamily="34" charset="0"/>
                <a:hlinkClick r:id="rId3"/>
              </a:rPr>
              <a:t>http://</a:t>
            </a:r>
            <a:r>
              <a:rPr lang="en-US" b="1" dirty="0" smtClean="0">
                <a:latin typeface="Arial Narrow" pitchFamily="34" charset="0"/>
                <a:hlinkClick r:id="rId3"/>
              </a:rPr>
              <a:t>demoscope.ru/weekly/edu/demography.php</a:t>
            </a:r>
            <a:endParaRPr lang="en-US" b="1" dirty="0" smtClean="0">
              <a:latin typeface="Arial Narrow" pitchFamily="34" charset="0"/>
            </a:endParaRPr>
          </a:p>
          <a:p>
            <a:pPr>
              <a:defRPr/>
            </a:pPr>
            <a:endParaRPr lang="en-US" b="1" dirty="0" smtClean="0">
              <a:latin typeface="Arial Narrow" pitchFamily="34" charset="0"/>
            </a:endParaRPr>
          </a:p>
          <a:p>
            <a:pPr algn="r"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English version </a:t>
            </a: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as of 11-Dec-2015</a:t>
            </a:r>
            <a:endParaRPr lang="ru-RU" sz="18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Who is the developer of databases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?	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8605838" cy="544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4000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National statistical services</a:t>
            </a:r>
            <a:endParaRPr lang="ru-RU" sz="4000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Rosstat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–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Federal service of state statistics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Statistics Sweden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Agency of the </a:t>
            </a: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Repulic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of Kazakhstan on statistics</a:t>
            </a: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The State Statistical Committee of the Republic of Azerbaijan</a:t>
            </a: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Agency on Statistics under President of the Republic of Tajikistan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Türkmenistanyň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Statistika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baradaky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döwlet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komiteti</a:t>
            </a:r>
            <a:endParaRPr lang="en-US" b="1" kern="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The state committee of the Republic of Uzbekistan on statistics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State Statistics Service of Ukraine</a:t>
            </a: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Statistics 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Lithuania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Statistics New Zealand</a:t>
            </a:r>
          </a:p>
          <a:p>
            <a:pPr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Statistics Norway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Central Statistical Bureau of Latvia 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 </a:t>
            </a:r>
            <a:endParaRPr lang="en-US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Who is the developer of databases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8605838" cy="544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4000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International Institutions</a:t>
            </a:r>
            <a:endParaRPr lang="ru-RU" sz="4000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United Nations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: 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United Nations Statistical Division – Statistical Databases,</a:t>
            </a:r>
          </a:p>
          <a:p>
            <a:pPr marL="609600" indent="-609600"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The Population Division of the Department of Economic and Social Affairs of the United Nations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: 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World Population Prospects: The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2015 Revision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, …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WHO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: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World Health Organization. Regional Office for Europe. Health for All Database 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Eurostat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: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/>
            </a:r>
            <a:b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European Commission &gt; </a:t>
            </a:r>
            <a:r>
              <a:rPr lang="en-US" b="1" kern="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Eurostat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&gt; Data&gt; Database&gt; Population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 </a:t>
            </a:r>
            <a:endParaRPr lang="en-US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Who is the developer of databases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8605838" cy="544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4000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International Research Projects</a:t>
            </a:r>
            <a:endParaRPr lang="ru-RU" sz="4000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Human Mortality Database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Human Fertility Database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IPUMS - Integrated Public Use </a:t>
            </a:r>
            <a:r>
              <a:rPr lang="en-US" b="1" kern="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Microdata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Series, International</a:t>
            </a:r>
            <a:b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74 countries - 238 censuses - 544 million person records</a:t>
            </a:r>
          </a:p>
          <a:p>
            <a:pPr marL="609600" indent="-609600">
              <a:defRPr/>
            </a:pP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4000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Results of socio-demographic surveys</a:t>
            </a:r>
            <a:endParaRPr lang="ru-RU" sz="4000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marL="609600" indent="-609600"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GGS Gender and Generation Survey (</a:t>
            </a:r>
            <a:r>
              <a:rPr lang="ru-RU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РиДМиЖ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)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n-US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 </a:t>
            </a:r>
            <a:r>
              <a:rPr lang="en-US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en-US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Demographic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resources on the web at </a:t>
            </a:r>
            <a:r>
              <a:rPr lang="en-US" b="1" kern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Demoscope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Weekly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: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/>
            </a:r>
            <a:b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http://demoscope.ru/weekly/app/links.php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do we need to know at our work with the databases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628775"/>
            <a:ext cx="8605838" cy="4968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Who is the author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Where can we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find it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What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is the set of indicators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there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For what period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How often the data are updated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How the calculations are made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For what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categories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the data are given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What is the data format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Is registration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required for the user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Is access fee-paying or free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Where can we find an answer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Research project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“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Database of demographic indicators by the regions of Russia and countries of the world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" 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№11-04-0039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funded by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“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NRU HSE Science Foundation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»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2011-2012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http://db.demoscope.ru/bd_sources_di.php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We require at least 20 criteria for characterizing the source of demographic information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do we need to know about the indicator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8605838" cy="49672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It is a measure of what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What is the unit of measurement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How the indicator was calculated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How to obtain the indicator required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Is there any source containing the most precise and correct values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endParaRPr lang="en-US" b="1" kern="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What is the aim of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our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query to a database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?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Illustration (table of graph) for a separate country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Analysis of trends in a given region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Initial data for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further 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demographic calculations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	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Inter-country comparisons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100865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How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query to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the database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is being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formed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Example of HFADB - WHO Health for All DB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51" t="14563" r="30907" b="24899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is the result of query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Example of  WHO HFADB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51" t="16040" r="61460" b="44094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 are the formats of data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  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HTML-page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8993" r="29246" b="11610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 are the formats of data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 Example: HMD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text file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 t="10133" r="48122" b="36015"/>
          <a:stretch>
            <a:fillRect/>
          </a:stretch>
        </p:blipFill>
        <p:spPr bwMode="auto">
          <a:xfrm>
            <a:off x="234950" y="1484313"/>
            <a:ext cx="89090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 are the formats of data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 UN WPP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Excel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 file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 l="6001" t="27852" r="20116" b="11610"/>
          <a:stretch>
            <a:fillRect/>
          </a:stretch>
        </p:blipFill>
        <p:spPr bwMode="auto">
          <a:xfrm>
            <a:off x="179388" y="1412875"/>
            <a:ext cx="89090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424862" cy="10810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The data. What is that</a:t>
            </a:r>
            <a:r>
              <a:rPr lang="ru-RU" sz="4400" dirty="0" smtClean="0">
                <a:latin typeface="Arial Narrow" pitchFamily="34" charset="0"/>
              </a:rPr>
              <a:t>?</a:t>
            </a:r>
            <a:endParaRPr lang="ru-RU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75" y="2060575"/>
            <a:ext cx="8605838" cy="4537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Quantitative data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Qualitative data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Here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statistical data on population, census results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summary data of vital statistics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results of socio-demographic surveys,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population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estimates by countries and regions of the world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 are the formats of data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 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PRB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PDF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file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 l="20946" t="13086" r="37547" b="38188"/>
          <a:stretch>
            <a:fillRect/>
          </a:stretch>
        </p:blipFill>
        <p:spPr bwMode="auto">
          <a:xfrm>
            <a:off x="0" y="1412875"/>
            <a:ext cx="89646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5175"/>
            <a:ext cx="7992887" cy="1727200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Different decimal delimiters in different MS Office (Windows)  after import into Excel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 l="9132" t="30804" r="68263" b="37453"/>
          <a:stretch>
            <a:fillRect/>
          </a:stretch>
        </p:blipFill>
        <p:spPr bwMode="auto">
          <a:xfrm>
            <a:off x="1908175" y="2781300"/>
            <a:ext cx="59769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8893175" cy="3385145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Ambiguity of value of a given indicator for a required combination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country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*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period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*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age, etc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Values in different sources differ</a:t>
            </a: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Values in different tables in ONE source differ</a:t>
            </a: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Values in ONE source in different time differ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Table 1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Net migration for population of Russia in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1997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according to different sources, persons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FontTx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149080"/>
          <a:ext cx="9144000" cy="270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  <a:gridCol w="2057400"/>
              </a:tblGrid>
              <a:tr h="5980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Narrow" pitchFamily="34" charset="0"/>
                        </a:rPr>
                        <a:t>Source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itchFamily="34" charset="0"/>
                        </a:rPr>
                        <a:t>Net migration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277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on socio-economic status of Russia,</a:t>
                      </a:r>
                      <a:r>
                        <a:rPr lang="en-US" sz="2400" baseline="0" dirty="0" smtClean="0"/>
                        <a:t> 1997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364600</a:t>
                      </a:r>
                      <a:endParaRPr lang="ru-RU" sz="2400" b="1" dirty="0"/>
                    </a:p>
                  </a:txBody>
                  <a:tcPr/>
                </a:tc>
              </a:tr>
              <a:tr h="5277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Demographic yearbook of Russia 2002,</a:t>
                      </a:r>
                      <a:r>
                        <a:rPr lang="en-US" sz="2400" baseline="0" dirty="0" smtClean="0"/>
                        <a:t> T.1.3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352600</a:t>
                      </a:r>
                      <a:endParaRPr lang="ru-RU" sz="2400" b="1" dirty="0"/>
                    </a:p>
                  </a:txBody>
                  <a:tcPr/>
                </a:tc>
              </a:tr>
              <a:tr h="527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Demographic yearbook of Russia 2009,</a:t>
                      </a:r>
                      <a:r>
                        <a:rPr lang="en-US" sz="2400" baseline="0" dirty="0" smtClean="0"/>
                        <a:t> T.1.4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514100</a:t>
                      </a:r>
                      <a:endParaRPr lang="ru-RU" sz="2400" b="1" dirty="0"/>
                    </a:p>
                  </a:txBody>
                  <a:tcPr/>
                </a:tc>
              </a:tr>
              <a:tr h="527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Demographic yearbook of Russia 2009,</a:t>
                      </a:r>
                      <a:r>
                        <a:rPr lang="en-US" sz="2400" baseline="0" dirty="0" smtClean="0"/>
                        <a:t> T.7.1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391127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8893175" cy="50323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nsufficient precision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 l="21571" t="16818" r="38699" b="37994"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893175" cy="50323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Gaps in the lists (of periods, countries, ages, etc.)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 l="1021" t="10133" r="39207" b="54430"/>
          <a:stretch>
            <a:fillRect/>
          </a:stretch>
        </p:blipFill>
        <p:spPr bwMode="auto">
          <a:xfrm>
            <a:off x="71438" y="1889125"/>
            <a:ext cx="90725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893175" cy="576263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Ambiguous categories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 l="8493" t="33759" r="39569" b="21947"/>
          <a:stretch>
            <a:fillRect/>
          </a:stretch>
        </p:blipFill>
        <p:spPr bwMode="auto">
          <a:xfrm>
            <a:off x="0" y="1341438"/>
            <a:ext cx="88931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893175" cy="5616575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Unconventional names of indicator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Суммарный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коэффициент рождаемости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Total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fertility rate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Total period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fertility</a:t>
            </a:r>
          </a:p>
          <a:p>
            <a:pPr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Total fertility rate (male) See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Statistics Sweden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Synonyms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Crude fertility rate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Births per 1000 population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Crude birth rate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General fertility rate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893175" cy="1008063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Out-of-date or erroneous data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 l="37051" t="37790" r="35393" b="26530"/>
          <a:stretch>
            <a:fillRect/>
          </a:stretch>
        </p:blipFill>
        <p:spPr bwMode="auto">
          <a:xfrm>
            <a:off x="0" y="1700213"/>
            <a:ext cx="8893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5175"/>
            <a:ext cx="8893175" cy="43195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What pitfalls are waiting for you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Political commitment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Kosovo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US Census Bureau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http://www.census.gov/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		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What to do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? 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Use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anonymizer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765175"/>
            <a:ext cx="8893175" cy="6092825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Laws of demographic databases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- 40О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What is that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?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There exist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buttered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toast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phenomenon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Parkinson's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Murphy's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Anything that can possibly go wrong, does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,…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1.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After the value of the indicator was found in the most reliable source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it is always possible to find a different value in another source, that may cast discredit on the first one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 2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The database contains the indicator we need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but does not include the values just for the country and period we require today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424862" cy="10810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The database. What is that</a:t>
            </a:r>
            <a:r>
              <a:rPr lang="ru-RU" sz="4400" dirty="0" smtClean="0">
                <a:latin typeface="Arial Narrow" pitchFamily="34" charset="0"/>
              </a:rPr>
              <a:t>?</a:t>
            </a:r>
            <a:endParaRPr lang="ru-RU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75" y="2060575"/>
            <a:ext cx="8605838" cy="4537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Software + hardware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for: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data processing, search, selection, storage, conversion, transfer and transmission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.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Currently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most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of the databases are located on the web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.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Components: server, computer, data transmission facilities, operating system, browser, file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893175" cy="6092825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Laws of demographic databases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3.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At expecting the most accurate population estimates after conducting the census they discover  1 million of persons lost.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At looking for 5-year age groups necessary for demographic calculations they find only 1-year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age groups in the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database,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and vise versa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5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In the most important period for a specific population research in a given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country no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census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was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conducted.  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76250"/>
            <a:ext cx="8893175" cy="6381750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Laws of demographic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databases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6.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he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vital statistics system suspends enumeration of  its most significant 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attributes just in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the period of the most serious transformations of population processes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7.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ransition from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ICD-9 to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ICD-10 took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place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just in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the period of significant changes of mortality for a given cause of death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8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Urgently needed database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is inaccessible, changed the address, or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«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Under construction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just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in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moment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required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Law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9.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At processing the thesis the major blunder  of copying from the database was done at formulation of the key conclusions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424862" cy="10810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Main types of databases</a:t>
            </a:r>
            <a:endParaRPr lang="ru-RU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75" y="2636838"/>
            <a:ext cx="8605838" cy="31686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Hierarchical databases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Relational databases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GIS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– </a:t>
            </a:r>
            <a:r>
              <a:rPr lang="en-US" sz="3200" b="1" kern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geoinformational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systems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1441450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How the demographic indicators may be classified?</a:t>
            </a:r>
            <a:r>
              <a:rPr lang="ru-RU" sz="4400" dirty="0" smtClean="0">
                <a:latin typeface="Arial Narrow" pitchFamily="34" charset="0"/>
              </a:rPr>
              <a:t> </a:t>
            </a:r>
            <a:endParaRPr lang="ru-RU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75" y="2276475"/>
            <a:ext cx="8605838" cy="417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Micro – Macro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Macroindicators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characterize mass social processes, structures, and phenomena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Microindicators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are the data on person, family, or household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and personal answers to the survey questionnaire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How the demographic indicators may be classified?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84313"/>
            <a:ext cx="8605838" cy="51133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Absolute 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–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relative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indicators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</a:rPr>
              <a:t>Absolute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population size, number of migrants, number of marriages, number of families, number of unemployed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Relative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mortality rate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percentage of population in working ages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rate of migration mobility, crude marriage rate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dirty="0" smtClean="0">
                <a:latin typeface="Arial Narrow" pitchFamily="34" charset="0"/>
              </a:rPr>
              <a:t>How the demographic indicators may be classified?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84313"/>
            <a:ext cx="8605838" cy="51133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Integral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indicators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total fertility rate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net reproduction rate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total abortion rate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Age indicators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age-specific fertility rate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age-specific mortality rate by cause of death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marriage rate by sex and age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576263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dirty="0" smtClean="0">
                <a:latin typeface="Arial Narrow" pitchFamily="34" charset="0"/>
              </a:rPr>
              <a:t>How the demographic indicators may be classified?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05838" cy="57324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Indicators for describing the size, scale, intensity, speed, structure, or direction of the population processes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Indicators for measurement of </a:t>
            </a:r>
            <a:b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population composition,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migration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fertility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mortality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2800" b="1" kern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nuptiality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</a:b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family structure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…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Socio-economic indicators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</a:t>
            </a:r>
            <a:endParaRPr lang="ru-RU" sz="28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	</a:t>
            </a: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employment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type of pension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source of income</a:t>
            </a:r>
            <a:r>
              <a:rPr lang="ru-RU" sz="28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,…</a:t>
            </a:r>
            <a:endParaRPr lang="ru-RU" sz="28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16824" cy="548680"/>
          </a:xfrm>
          <a:gradFill flip="none" rotWithShape="1">
            <a:gsLst>
              <a:gs pos="78000">
                <a:schemeClr val="accent1">
                  <a:lumMod val="20000"/>
                  <a:lumOff val="80000"/>
                </a:schemeClr>
              </a:gs>
              <a:gs pos="20000">
                <a:srgbClr val="E4E40C"/>
              </a:gs>
              <a:gs pos="67000">
                <a:srgbClr val="E4E40C"/>
              </a:gs>
              <a:gs pos="62000">
                <a:schemeClr val="accent1">
                  <a:lumMod val="60000"/>
                  <a:lumOff val="40000"/>
                  <a:alpha val="22000"/>
                </a:schemeClr>
              </a:gs>
              <a:gs pos="9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Demographic databases</a:t>
            </a:r>
            <a:endParaRPr lang="ru-RU" sz="3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492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FF0000">
                <a:alpha val="32941"/>
              </a:srgbClr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What is the size of table for a given indicator?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8605838" cy="51117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>
                <a:alpha val="32941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Table 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–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N-dimensional one by number of categories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Territory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country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region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city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,…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Period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year, month, 5-10-year period,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as of 1 </a:t>
            </a:r>
            <a:r>
              <a:rPr lang="en-US" sz="3200" b="1" kern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Janyary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census date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midyear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,…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Sex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males, females, both sexes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Age group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ru-RU" sz="3200" b="1" kern="0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0,1,2,… 0-4,5-9,10-14,…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Ethnicity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Russian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Tatar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Bashkir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,…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Marital status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: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married, divorced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never married</a:t>
            </a:r>
            <a:r>
              <a:rPr lang="ru-RU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,…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Cause of death</a:t>
            </a:r>
            <a:endParaRPr lang="ru-RU" sz="3200" b="1" kern="0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7665</TotalTime>
  <Words>1124</Words>
  <Application>Microsoft Office PowerPoint</Application>
  <PresentationFormat>Экран (4:3)</PresentationFormat>
  <Paragraphs>197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Demographic databases</vt:lpstr>
      <vt:lpstr> Demographic databases</vt:lpstr>
      <vt:lpstr> Demographic databases</vt:lpstr>
      <vt:lpstr> Demographic databases</vt:lpstr>
      <vt:lpstr>Demographic databases</vt:lpstr>
      <vt:lpstr>Demographic databases</vt:lpstr>
      <vt:lpstr> Demographic databases</vt:lpstr>
      <vt:lpstr> Demographic databases</vt:lpstr>
      <vt:lpstr>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  <vt:lpstr> Demographic databases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Denissenko-Zakharov</dc:creator>
  <cp:lastModifiedBy>институт демографии</cp:lastModifiedBy>
  <cp:revision>329</cp:revision>
  <dcterms:created xsi:type="dcterms:W3CDTF">1601-01-01T00:00:00Z</dcterms:created>
  <dcterms:modified xsi:type="dcterms:W3CDTF">2015-12-10T21:08:57Z</dcterms:modified>
</cp:coreProperties>
</file>