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3" r:id="rId26"/>
    <p:sldId id="284" r:id="rId27"/>
    <p:sldId id="285" r:id="rId28"/>
    <p:sldId id="28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9A0A67"/>
    <a:srgbClr val="800080"/>
    <a:srgbClr val="FDBF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682" autoAdjust="0"/>
  </p:normalViewPr>
  <p:slideViewPr>
    <p:cSldViewPr>
      <p:cViewPr varScale="1">
        <p:scale>
          <a:sx n="54" d="100"/>
          <a:sy n="54" d="100"/>
        </p:scale>
        <p:origin x="-114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Viena\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Viena\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areaChart>
        <c:grouping val="percentStacked"/>
        <c:ser>
          <c:idx val="1"/>
          <c:order val="0"/>
          <c:tx>
            <c:strRef>
              <c:f>Лист1!$I$5</c:f>
              <c:strCache>
                <c:ptCount val="1"/>
                <c:pt idx="0">
                  <c:v>A</c:v>
                </c:pt>
              </c:strCache>
            </c:strRef>
          </c:tx>
          <c:spPr>
            <a:solidFill>
              <a:srgbClr val="FFFF00"/>
            </a:solidFill>
          </c:spPr>
          <c:val>
            <c:numRef>
              <c:f>Лист1!$I$6:$I$51</c:f>
              <c:numCache>
                <c:formatCode>General</c:formatCode>
                <c:ptCount val="46"/>
                <c:pt idx="0">
                  <c:v>50</c:v>
                </c:pt>
                <c:pt idx="1">
                  <c:v>50.223546944858505</c:v>
                </c:pt>
                <c:pt idx="2">
                  <c:v>50.447084952803941</c:v>
                </c:pt>
                <c:pt idx="3">
                  <c:v>50.67060508835295</c:v>
                </c:pt>
                <c:pt idx="4">
                  <c:v>50.894098418879103</c:v>
                </c:pt>
                <c:pt idx="5">
                  <c:v>51.117556016041505</c:v>
                </c:pt>
                <c:pt idx="6">
                  <c:v>51.340968957210499</c:v>
                </c:pt>
                <c:pt idx="7">
                  <c:v>51.564328326892408</c:v>
                </c:pt>
                <c:pt idx="8">
                  <c:v>51.787625218150232</c:v>
                </c:pt>
                <c:pt idx="9">
                  <c:v>52.010850734023656</c:v>
                </c:pt>
                <c:pt idx="10">
                  <c:v>52.233995988944066</c:v>
                </c:pt>
                <c:pt idx="11">
                  <c:v>52.457052110145909</c:v>
                </c:pt>
                <c:pt idx="12">
                  <c:v>52.680010239074683</c:v>
                </c:pt>
                <c:pt idx="13">
                  <c:v>52.902861532788791</c:v>
                </c:pt>
                <c:pt idx="14">
                  <c:v>53.125597165357043</c:v>
                </c:pt>
                <c:pt idx="15">
                  <c:v>53.348208329250077</c:v>
                </c:pt>
                <c:pt idx="16">
                  <c:v>53.570686236725571</c:v>
                </c:pt>
                <c:pt idx="17">
                  <c:v>53.79302212120691</c:v>
                </c:pt>
                <c:pt idx="18">
                  <c:v>54.015207238654526</c:v>
                </c:pt>
                <c:pt idx="19">
                  <c:v>54.237232868929979</c:v>
                </c:pt>
                <c:pt idx="20">
                  <c:v>54.459090317151279</c:v>
                </c:pt>
                <c:pt idx="21">
                  <c:v>54.680770915041222</c:v>
                </c:pt>
                <c:pt idx="22">
                  <c:v>54.902266022264925</c:v>
                </c:pt>
                <c:pt idx="23">
                  <c:v>55.123567027759449</c:v>
                </c:pt>
                <c:pt idx="24">
                  <c:v>55.344665351052925</c:v>
                </c:pt>
                <c:pt idx="25">
                  <c:v>55.565552443574276</c:v>
                </c:pt>
                <c:pt idx="26">
                  <c:v>55.78621978995055</c:v>
                </c:pt>
                <c:pt idx="27">
                  <c:v>56.006658909296029</c:v>
                </c:pt>
                <c:pt idx="28">
                  <c:v>56.22686135648739</c:v>
                </c:pt>
                <c:pt idx="29">
                  <c:v>56.446818723427981</c:v>
                </c:pt>
                <c:pt idx="30">
                  <c:v>56.66652264030035</c:v>
                </c:pt>
                <c:pt idx="31">
                  <c:v>56.885964776805345</c:v>
                </c:pt>
                <c:pt idx="32">
                  <c:v>57.105136843389239</c:v>
                </c:pt>
                <c:pt idx="33">
                  <c:v>57.324030592455863</c:v>
                </c:pt>
                <c:pt idx="34">
                  <c:v>57.542637819567155</c:v>
                </c:pt>
                <c:pt idx="35">
                  <c:v>57.760950364628073</c:v>
                </c:pt>
                <c:pt idx="36">
                  <c:v>57.978960113057305</c:v>
                </c:pt>
                <c:pt idx="37">
                  <c:v>58.196658996944379</c:v>
                </c:pt>
                <c:pt idx="38">
                  <c:v>58.414038996189817</c:v>
                </c:pt>
                <c:pt idx="39">
                  <c:v>58.631092139631527</c:v>
                </c:pt>
                <c:pt idx="40">
                  <c:v>58.847810506155</c:v>
                </c:pt>
                <c:pt idx="41">
                  <c:v>59.064186225786742</c:v>
                </c:pt>
                <c:pt idx="42">
                  <c:v>59.280211480772444</c:v>
                </c:pt>
                <c:pt idx="43">
                  <c:v>59.495878506637979</c:v>
                </c:pt>
                <c:pt idx="44">
                  <c:v>59.711179593233403</c:v>
                </c:pt>
                <c:pt idx="45">
                  <c:v>59.926107085760549</c:v>
                </c:pt>
              </c:numCache>
            </c:numRef>
          </c:val>
        </c:ser>
        <c:ser>
          <c:idx val="2"/>
          <c:order val="1"/>
          <c:tx>
            <c:strRef>
              <c:f>Лист1!$J$5</c:f>
              <c:strCache>
                <c:ptCount val="1"/>
                <c:pt idx="0">
                  <c:v>B</c:v>
                </c:pt>
              </c:strCache>
            </c:strRef>
          </c:tx>
          <c:spPr>
            <a:solidFill>
              <a:schemeClr val="accent5">
                <a:lumMod val="75000"/>
              </a:schemeClr>
            </a:solidFill>
          </c:spPr>
          <c:val>
            <c:numRef>
              <c:f>Лист1!$J$6:$J$51</c:f>
              <c:numCache>
                <c:formatCode>General</c:formatCode>
                <c:ptCount val="46"/>
                <c:pt idx="0">
                  <c:v>50</c:v>
                </c:pt>
                <c:pt idx="1">
                  <c:v>49.776453055141545</c:v>
                </c:pt>
                <c:pt idx="2">
                  <c:v>49.552915047196009</c:v>
                </c:pt>
                <c:pt idx="3">
                  <c:v>49.329394911647015</c:v>
                </c:pt>
                <c:pt idx="4">
                  <c:v>49.105901581120911</c:v>
                </c:pt>
                <c:pt idx="5">
                  <c:v>48.882443983958474</c:v>
                </c:pt>
                <c:pt idx="6">
                  <c:v>48.65903104278938</c:v>
                </c:pt>
                <c:pt idx="7">
                  <c:v>48.435671673107542</c:v>
                </c:pt>
                <c:pt idx="8">
                  <c:v>48.212374781849768</c:v>
                </c:pt>
                <c:pt idx="9">
                  <c:v>47.989149265976295</c:v>
                </c:pt>
                <c:pt idx="10">
                  <c:v>47.766004011056005</c:v>
                </c:pt>
                <c:pt idx="11">
                  <c:v>47.542947889854098</c:v>
                </c:pt>
                <c:pt idx="12">
                  <c:v>47.319989760925324</c:v>
                </c:pt>
                <c:pt idx="13">
                  <c:v>47.097138467211195</c:v>
                </c:pt>
                <c:pt idx="14">
                  <c:v>46.874402834642908</c:v>
                </c:pt>
                <c:pt idx="15">
                  <c:v>46.651791670749894</c:v>
                </c:pt>
                <c:pt idx="16">
                  <c:v>46.429313763274422</c:v>
                </c:pt>
                <c:pt idx="17">
                  <c:v>46.206977878793104</c:v>
                </c:pt>
                <c:pt idx="18">
                  <c:v>45.984792761345403</c:v>
                </c:pt>
                <c:pt idx="19">
                  <c:v>45.762767131070163</c:v>
                </c:pt>
                <c:pt idx="20">
                  <c:v>45.540909682848728</c:v>
                </c:pt>
                <c:pt idx="21">
                  <c:v>45.319229084958778</c:v>
                </c:pt>
                <c:pt idx="22">
                  <c:v>45.097733977735061</c:v>
                </c:pt>
                <c:pt idx="23">
                  <c:v>44.876432972240544</c:v>
                </c:pt>
                <c:pt idx="24">
                  <c:v>44.655334648947012</c:v>
                </c:pt>
                <c:pt idx="25">
                  <c:v>44.434447556425795</c:v>
                </c:pt>
                <c:pt idx="26">
                  <c:v>44.213780210049443</c:v>
                </c:pt>
                <c:pt idx="27">
                  <c:v>43.993341090703915</c:v>
                </c:pt>
                <c:pt idx="28">
                  <c:v>43.77313864351261</c:v>
                </c:pt>
                <c:pt idx="29">
                  <c:v>43.55318127657204</c:v>
                </c:pt>
                <c:pt idx="30">
                  <c:v>43.333477359699607</c:v>
                </c:pt>
                <c:pt idx="31">
                  <c:v>43.114035223194627</c:v>
                </c:pt>
                <c:pt idx="32">
                  <c:v>42.894863156610754</c:v>
                </c:pt>
                <c:pt idx="33">
                  <c:v>42.675969407544144</c:v>
                </c:pt>
                <c:pt idx="34">
                  <c:v>42.457362180432845</c:v>
                </c:pt>
                <c:pt idx="35">
                  <c:v>42.239049635372005</c:v>
                </c:pt>
                <c:pt idx="36">
                  <c:v>42.021039886942674</c:v>
                </c:pt>
                <c:pt idx="37">
                  <c:v>41.803341003055621</c:v>
                </c:pt>
                <c:pt idx="38">
                  <c:v>41.585961003810191</c:v>
                </c:pt>
                <c:pt idx="39">
                  <c:v>41.368907860368445</c:v>
                </c:pt>
                <c:pt idx="40">
                  <c:v>41.152189493844951</c:v>
                </c:pt>
                <c:pt idx="41">
                  <c:v>40.935813774213244</c:v>
                </c:pt>
                <c:pt idx="42">
                  <c:v>40.719788519227492</c:v>
                </c:pt>
                <c:pt idx="43">
                  <c:v>40.504121493361964</c:v>
                </c:pt>
                <c:pt idx="44">
                  <c:v>40.288820406766455</c:v>
                </c:pt>
                <c:pt idx="45">
                  <c:v>40.073892914239387</c:v>
                </c:pt>
              </c:numCache>
            </c:numRef>
          </c:val>
        </c:ser>
        <c:axId val="86324736"/>
        <c:axId val="86326272"/>
      </c:areaChart>
      <c:catAx>
        <c:axId val="86324736"/>
        <c:scaling>
          <c:orientation val="minMax"/>
        </c:scaling>
        <c:delete val="1"/>
        <c:axPos val="b"/>
        <c:tickLblPos val="none"/>
        <c:crossAx val="86326272"/>
        <c:crosses val="autoZero"/>
        <c:lblAlgn val="ctr"/>
        <c:lblOffset val="100"/>
        <c:tickLblSkip val="5"/>
      </c:catAx>
      <c:valAx>
        <c:axId val="86326272"/>
        <c:scaling>
          <c:orientation val="minMax"/>
        </c:scaling>
        <c:axPos val="l"/>
        <c:majorGridlines/>
        <c:numFmt formatCode="0%" sourceLinked="1"/>
        <c:tickLblPos val="nextTo"/>
        <c:crossAx val="86324736"/>
        <c:crosses val="autoZero"/>
        <c:crossBetween val="midCat"/>
      </c:valAx>
    </c:plotArea>
    <c:legend>
      <c:legendPos val="r"/>
      <c:layout>
        <c:manualLayout>
          <c:xMode val="edge"/>
          <c:yMode val="edge"/>
          <c:x val="0.18397353455818041"/>
          <c:y val="0.40702354913969147"/>
          <c:w val="6.3248687664042E-2"/>
          <c:h val="0.16743438320210041"/>
        </c:manualLayout>
      </c:layout>
      <c:spPr>
        <a:solidFill>
          <a:srgbClr val="03E323"/>
        </a:solidFill>
      </c:sp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9.1419072615923011E-2"/>
          <c:y val="5.1400554097404488E-2"/>
          <c:w val="0.86176837270341322"/>
          <c:h val="0.79822506561679785"/>
        </c:manualLayout>
      </c:layout>
      <c:scatterChart>
        <c:scatterStyle val="smoothMarker"/>
        <c:ser>
          <c:idx val="1"/>
          <c:order val="0"/>
          <c:tx>
            <c:strRef>
              <c:f>Лист1!$E$5</c:f>
              <c:strCache>
                <c:ptCount val="1"/>
                <c:pt idx="0">
                  <c:v>A</c:v>
                </c:pt>
              </c:strCache>
            </c:strRef>
          </c:tx>
          <c:spPr>
            <a:ln>
              <a:solidFill>
                <a:srgbClr val="FFFF00"/>
              </a:solidFill>
            </a:ln>
          </c:spPr>
          <c:marker>
            <c:symbol val="diamond"/>
            <c:size val="5"/>
            <c:spPr>
              <a:solidFill>
                <a:schemeClr val="accent1">
                  <a:lumMod val="60000"/>
                  <a:lumOff val="40000"/>
                </a:schemeClr>
              </a:solidFill>
            </c:spPr>
          </c:marker>
          <c:yVal>
            <c:numRef>
              <c:f>Лист1!$E$6:$E$51</c:f>
              <c:numCache>
                <c:formatCode>General</c:formatCode>
                <c:ptCount val="46"/>
                <c:pt idx="0">
                  <c:v>1</c:v>
                </c:pt>
                <c:pt idx="1">
                  <c:v>1.0109999999999983</c:v>
                </c:pt>
                <c:pt idx="2">
                  <c:v>1.0221209999999998</c:v>
                </c:pt>
                <c:pt idx="3">
                  <c:v>1.0333643309999976</c:v>
                </c:pt>
                <c:pt idx="4">
                  <c:v>1.0447313386409998</c:v>
                </c:pt>
                <c:pt idx="5">
                  <c:v>1.0562233833660506</c:v>
                </c:pt>
                <c:pt idx="6">
                  <c:v>1.067841840583077</c:v>
                </c:pt>
                <c:pt idx="7">
                  <c:v>1.0795881008294899</c:v>
                </c:pt>
                <c:pt idx="8">
                  <c:v>1.0914635699386166</c:v>
                </c:pt>
                <c:pt idx="9">
                  <c:v>1.1034696692079398</c:v>
                </c:pt>
                <c:pt idx="10">
                  <c:v>1.1156078355692269</c:v>
                </c:pt>
                <c:pt idx="11">
                  <c:v>1.1278795217604882</c:v>
                </c:pt>
                <c:pt idx="12">
                  <c:v>1.1402861964998541</c:v>
                </c:pt>
                <c:pt idx="13">
                  <c:v>1.152829344661352</c:v>
                </c:pt>
                <c:pt idx="14">
                  <c:v>1.1655104674526264</c:v>
                </c:pt>
                <c:pt idx="15">
                  <c:v>1.1783310825946052</c:v>
                </c:pt>
                <c:pt idx="16">
                  <c:v>1.1912927245031473</c:v>
                </c:pt>
                <c:pt idx="17">
                  <c:v>1.2043969444726799</c:v>
                </c:pt>
                <c:pt idx="18">
                  <c:v>1.2176453108618797</c:v>
                </c:pt>
                <c:pt idx="19">
                  <c:v>1.2310394092813599</c:v>
                </c:pt>
                <c:pt idx="20">
                  <c:v>1.244580842783455</c:v>
                </c:pt>
                <c:pt idx="21">
                  <c:v>1.258271232054071</c:v>
                </c:pt>
                <c:pt idx="22">
                  <c:v>1.272112215606668</c:v>
                </c:pt>
                <c:pt idx="23">
                  <c:v>1.2861054499783429</c:v>
                </c:pt>
                <c:pt idx="24">
                  <c:v>1.3002526099281044</c:v>
                </c:pt>
                <c:pt idx="25">
                  <c:v>1.314555388637312</c:v>
                </c:pt>
                <c:pt idx="26">
                  <c:v>1.3290154979123219</c:v>
                </c:pt>
                <c:pt idx="27">
                  <c:v>1.3436346683893552</c:v>
                </c:pt>
                <c:pt idx="28">
                  <c:v>1.3584146497416401</c:v>
                </c:pt>
                <c:pt idx="29">
                  <c:v>1.3733572108887981</c:v>
                </c:pt>
                <c:pt idx="30">
                  <c:v>1.3884641402085744</c:v>
                </c:pt>
                <c:pt idx="31">
                  <c:v>1.4037372457508668</c:v>
                </c:pt>
                <c:pt idx="32">
                  <c:v>1.4191783554541249</c:v>
                </c:pt>
                <c:pt idx="33">
                  <c:v>1.4347893173641202</c:v>
                </c:pt>
                <c:pt idx="34">
                  <c:v>1.4505719998551279</c:v>
                </c:pt>
                <c:pt idx="35">
                  <c:v>1.4665282918535338</c:v>
                </c:pt>
                <c:pt idx="36">
                  <c:v>1.4826601030639235</c:v>
                </c:pt>
                <c:pt idx="37">
                  <c:v>1.4989693641976258</c:v>
                </c:pt>
                <c:pt idx="38">
                  <c:v>1.5154580272038003</c:v>
                </c:pt>
                <c:pt idx="39">
                  <c:v>1.532128065503042</c:v>
                </c:pt>
                <c:pt idx="40">
                  <c:v>1.5489814742235761</c:v>
                </c:pt>
                <c:pt idx="41">
                  <c:v>1.5660202704400339</c:v>
                </c:pt>
                <c:pt idx="42">
                  <c:v>1.5832464934148738</c:v>
                </c:pt>
                <c:pt idx="43">
                  <c:v>1.6006622048424379</c:v>
                </c:pt>
                <c:pt idx="44">
                  <c:v>1.6182694890957061</c:v>
                </c:pt>
                <c:pt idx="45">
                  <c:v>1.6360704534757586</c:v>
                </c:pt>
              </c:numCache>
            </c:numRef>
          </c:yVal>
          <c:smooth val="1"/>
        </c:ser>
        <c:ser>
          <c:idx val="2"/>
          <c:order val="1"/>
          <c:tx>
            <c:strRef>
              <c:f>Лист1!$F$5</c:f>
              <c:strCache>
                <c:ptCount val="1"/>
                <c:pt idx="0">
                  <c:v>B</c:v>
                </c:pt>
              </c:strCache>
            </c:strRef>
          </c:tx>
          <c:spPr>
            <a:ln>
              <a:solidFill>
                <a:schemeClr val="accent5">
                  <a:lumMod val="75000"/>
                  <a:alpha val="50000"/>
                </a:schemeClr>
              </a:solidFill>
            </a:ln>
          </c:spPr>
          <c:marker>
            <c:symbol val="circle"/>
            <c:size val="3"/>
            <c:spPr>
              <a:solidFill>
                <a:schemeClr val="tx2">
                  <a:lumMod val="60000"/>
                  <a:lumOff val="40000"/>
                </a:schemeClr>
              </a:solidFill>
            </c:spPr>
          </c:marker>
          <c:yVal>
            <c:numRef>
              <c:f>Лист1!$F$6:$F$51</c:f>
              <c:numCache>
                <c:formatCode>General</c:formatCode>
                <c:ptCount val="46"/>
                <c:pt idx="0">
                  <c:v>1</c:v>
                </c:pt>
                <c:pt idx="1">
                  <c:v>1.002</c:v>
                </c:pt>
                <c:pt idx="2">
                  <c:v>1.0040039999999999</c:v>
                </c:pt>
                <c:pt idx="3">
                  <c:v>1.0060120079999999</c:v>
                </c:pt>
                <c:pt idx="4">
                  <c:v>1.0080240320159983</c:v>
                </c:pt>
                <c:pt idx="5">
                  <c:v>1.010040080080032</c:v>
                </c:pt>
                <c:pt idx="6">
                  <c:v>1.012060160240192</c:v>
                </c:pt>
                <c:pt idx="7">
                  <c:v>1.0140842805606718</c:v>
                </c:pt>
                <c:pt idx="8">
                  <c:v>1.0161124491217963</c:v>
                </c:pt>
                <c:pt idx="9">
                  <c:v>1.0181446740200375</c:v>
                </c:pt>
                <c:pt idx="10">
                  <c:v>1.0201809633680798</c:v>
                </c:pt>
                <c:pt idx="11">
                  <c:v>1.0222213252948138</c:v>
                </c:pt>
                <c:pt idx="12">
                  <c:v>1.0242657679454035</c:v>
                </c:pt>
                <c:pt idx="13">
                  <c:v>1.0263142994812944</c:v>
                </c:pt>
                <c:pt idx="14">
                  <c:v>1.0283669280802581</c:v>
                </c:pt>
                <c:pt idx="15">
                  <c:v>1.0304236619364175</c:v>
                </c:pt>
                <c:pt idx="16">
                  <c:v>1.0324845092602903</c:v>
                </c:pt>
                <c:pt idx="17">
                  <c:v>1.0345494782788109</c:v>
                </c:pt>
                <c:pt idx="18">
                  <c:v>1.0366185772353687</c:v>
                </c:pt>
                <c:pt idx="19">
                  <c:v>1.0386918143898394</c:v>
                </c:pt>
                <c:pt idx="20">
                  <c:v>1.0407691980186178</c:v>
                </c:pt>
                <c:pt idx="21">
                  <c:v>1.0428507364146564</c:v>
                </c:pt>
                <c:pt idx="22">
                  <c:v>1.0449364378874841</c:v>
                </c:pt>
                <c:pt idx="23">
                  <c:v>1.0470263107632598</c:v>
                </c:pt>
                <c:pt idx="24">
                  <c:v>1.0491203633847872</c:v>
                </c:pt>
                <c:pt idx="25">
                  <c:v>1.0512186041115581</c:v>
                </c:pt>
                <c:pt idx="26">
                  <c:v>1.0533210413197798</c:v>
                </c:pt>
                <c:pt idx="27">
                  <c:v>1.0554276834024174</c:v>
                </c:pt>
                <c:pt idx="28">
                  <c:v>1.0575385387692242</c:v>
                </c:pt>
                <c:pt idx="29">
                  <c:v>1.0596536158467627</c:v>
                </c:pt>
                <c:pt idx="30">
                  <c:v>1.0617729230784563</c:v>
                </c:pt>
                <c:pt idx="31">
                  <c:v>1.0638964689246118</c:v>
                </c:pt>
                <c:pt idx="32">
                  <c:v>1.0660242618624618</c:v>
                </c:pt>
                <c:pt idx="33">
                  <c:v>1.0681563103861871</c:v>
                </c:pt>
                <c:pt idx="34">
                  <c:v>1.07029262300696</c:v>
                </c:pt>
                <c:pt idx="35">
                  <c:v>1.0724332082529717</c:v>
                </c:pt>
                <c:pt idx="36">
                  <c:v>1.0745780746694793</c:v>
                </c:pt>
                <c:pt idx="37">
                  <c:v>1.0767272308188183</c:v>
                </c:pt>
                <c:pt idx="38">
                  <c:v>1.0788806852804558</c:v>
                </c:pt>
                <c:pt idx="39">
                  <c:v>1.0810384466510181</c:v>
                </c:pt>
                <c:pt idx="40">
                  <c:v>1.0832005235443189</c:v>
                </c:pt>
                <c:pt idx="41">
                  <c:v>1.085366924591409</c:v>
                </c:pt>
                <c:pt idx="42">
                  <c:v>1.0875376584405898</c:v>
                </c:pt>
                <c:pt idx="43">
                  <c:v>1.0897127337574715</c:v>
                </c:pt>
                <c:pt idx="44">
                  <c:v>1.0918921592249848</c:v>
                </c:pt>
                <c:pt idx="45">
                  <c:v>1.094075943543438</c:v>
                </c:pt>
              </c:numCache>
            </c:numRef>
          </c:yVal>
        </c:ser>
        <c:axId val="86359040"/>
        <c:axId val="86365696"/>
      </c:scatterChart>
      <c:valAx>
        <c:axId val="86359040"/>
        <c:scaling>
          <c:orientation val="minMax"/>
        </c:scaling>
        <c:axPos val="b"/>
        <c:tickLblPos val="nextTo"/>
        <c:crossAx val="86365696"/>
        <c:crosses val="autoZero"/>
        <c:crossBetween val="midCat"/>
      </c:valAx>
      <c:valAx>
        <c:axId val="86365696"/>
        <c:scaling>
          <c:orientation val="minMax"/>
          <c:max val="1.7"/>
          <c:min val="0.8"/>
        </c:scaling>
        <c:axPos val="l"/>
        <c:majorGridlines/>
        <c:numFmt formatCode="General" sourceLinked="1"/>
        <c:tickLblPos val="nextTo"/>
        <c:crossAx val="86359040"/>
        <c:crosses val="autoZero"/>
        <c:crossBetween val="midCat"/>
      </c:valAx>
    </c:plotArea>
    <c:legend>
      <c:legendPos val="r"/>
      <c:layout>
        <c:manualLayout>
          <c:xMode val="edge"/>
          <c:yMode val="edge"/>
          <c:x val="0.12559711286089273"/>
          <c:y val="0.10609762321376499"/>
          <c:w val="0.10160481083157299"/>
          <c:h val="0.26465660542432196"/>
        </c:manualLayout>
      </c:layout>
      <c:spPr>
        <a:solidFill>
          <a:srgbClr val="72F27B"/>
        </a:solidFill>
      </c:sp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plotArea>
      <c:layout/>
      <c:areaChart>
        <c:grouping val="percentStacked"/>
        <c:ser>
          <c:idx val="1"/>
          <c:order val="0"/>
          <c:tx>
            <c:strRef>
              <c:f>Лист2!$I$5</c:f>
              <c:strCache>
                <c:ptCount val="1"/>
                <c:pt idx="0">
                  <c:v>A</c:v>
                </c:pt>
              </c:strCache>
            </c:strRef>
          </c:tx>
          <c:spPr>
            <a:solidFill>
              <a:srgbClr val="FFFF00"/>
            </a:solidFill>
          </c:spPr>
          <c:val>
            <c:numRef>
              <c:f>Лист2!$I$6:$I$51</c:f>
              <c:numCache>
                <c:formatCode>General</c:formatCode>
                <c:ptCount val="46"/>
                <c:pt idx="0">
                  <c:v>50</c:v>
                </c:pt>
                <c:pt idx="1">
                  <c:v>50.026388471663957</c:v>
                </c:pt>
                <c:pt idx="2">
                  <c:v>50.507718730505076</c:v>
                </c:pt>
                <c:pt idx="3">
                  <c:v>50.975020968089623</c:v>
                </c:pt>
                <c:pt idx="4">
                  <c:v>50.711336767653705</c:v>
                </c:pt>
                <c:pt idx="5">
                  <c:v>51.133994743217954</c:v>
                </c:pt>
                <c:pt idx="6">
                  <c:v>51.162559912527598</c:v>
                </c:pt>
                <c:pt idx="7">
                  <c:v>51.435710996801149</c:v>
                </c:pt>
                <c:pt idx="8">
                  <c:v>52.004699401141941</c:v>
                </c:pt>
                <c:pt idx="9">
                  <c:v>52.394803782973426</c:v>
                </c:pt>
                <c:pt idx="10">
                  <c:v>52.417585706510849</c:v>
                </c:pt>
                <c:pt idx="11">
                  <c:v>52.245984916225012</c:v>
                </c:pt>
                <c:pt idx="12">
                  <c:v>52.049880853468203</c:v>
                </c:pt>
                <c:pt idx="13">
                  <c:v>51.505777481991096</c:v>
                </c:pt>
                <c:pt idx="14">
                  <c:v>51.794803816525366</c:v>
                </c:pt>
                <c:pt idx="15">
                  <c:v>51.452564280819644</c:v>
                </c:pt>
                <c:pt idx="16">
                  <c:v>51.434567969424513</c:v>
                </c:pt>
                <c:pt idx="17">
                  <c:v>51.092891775809903</c:v>
                </c:pt>
                <c:pt idx="18">
                  <c:v>50.792601320970007</c:v>
                </c:pt>
                <c:pt idx="19">
                  <c:v>50.343733500780004</c:v>
                </c:pt>
                <c:pt idx="20">
                  <c:v>50.845228109381274</c:v>
                </c:pt>
                <c:pt idx="21">
                  <c:v>51.376392263603499</c:v>
                </c:pt>
                <c:pt idx="22">
                  <c:v>51.560842497519246</c:v>
                </c:pt>
                <c:pt idx="23">
                  <c:v>51.032057019016904</c:v>
                </c:pt>
                <c:pt idx="24">
                  <c:v>51.521804462669699</c:v>
                </c:pt>
                <c:pt idx="25">
                  <c:v>51.889015263288144</c:v>
                </c:pt>
                <c:pt idx="26">
                  <c:v>51.380142620276544</c:v>
                </c:pt>
                <c:pt idx="27">
                  <c:v>51.322313212295263</c:v>
                </c:pt>
                <c:pt idx="28">
                  <c:v>51.274271101674941</c:v>
                </c:pt>
                <c:pt idx="29">
                  <c:v>51.535770730699262</c:v>
                </c:pt>
                <c:pt idx="30">
                  <c:v>52.079756294259163</c:v>
                </c:pt>
                <c:pt idx="31">
                  <c:v>51.906556399736544</c:v>
                </c:pt>
                <c:pt idx="32">
                  <c:v>52.460514883192296</c:v>
                </c:pt>
                <c:pt idx="33">
                  <c:v>51.813047861858429</c:v>
                </c:pt>
                <c:pt idx="34">
                  <c:v>51.338274680091544</c:v>
                </c:pt>
                <c:pt idx="35">
                  <c:v>51.157448548984064</c:v>
                </c:pt>
                <c:pt idx="36">
                  <c:v>50.571470790591007</c:v>
                </c:pt>
                <c:pt idx="37">
                  <c:v>50.130885602268435</c:v>
                </c:pt>
                <c:pt idx="38">
                  <c:v>49.548090269972256</c:v>
                </c:pt>
                <c:pt idx="39">
                  <c:v>49.561129557135594</c:v>
                </c:pt>
                <c:pt idx="40">
                  <c:v>49.231099154735126</c:v>
                </c:pt>
                <c:pt idx="41">
                  <c:v>48.724668777269244</c:v>
                </c:pt>
                <c:pt idx="42">
                  <c:v>48.384365976258906</c:v>
                </c:pt>
                <c:pt idx="43">
                  <c:v>48.973916891823919</c:v>
                </c:pt>
                <c:pt idx="44">
                  <c:v>48.920630609507235</c:v>
                </c:pt>
                <c:pt idx="45">
                  <c:v>49.494594468397409</c:v>
                </c:pt>
              </c:numCache>
            </c:numRef>
          </c:val>
        </c:ser>
        <c:ser>
          <c:idx val="2"/>
          <c:order val="1"/>
          <c:tx>
            <c:strRef>
              <c:f>Лист2!$J$5</c:f>
              <c:strCache>
                <c:ptCount val="1"/>
                <c:pt idx="0">
                  <c:v>B</c:v>
                </c:pt>
              </c:strCache>
            </c:strRef>
          </c:tx>
          <c:spPr>
            <a:solidFill>
              <a:schemeClr val="accent5">
                <a:lumMod val="75000"/>
              </a:schemeClr>
            </a:solidFill>
          </c:spPr>
          <c:val>
            <c:numRef>
              <c:f>Лист2!$J$6:$J$51</c:f>
              <c:numCache>
                <c:formatCode>General</c:formatCode>
                <c:ptCount val="46"/>
                <c:pt idx="0">
                  <c:v>50</c:v>
                </c:pt>
                <c:pt idx="1">
                  <c:v>49.973611528336001</c:v>
                </c:pt>
                <c:pt idx="2">
                  <c:v>49.492281269494995</c:v>
                </c:pt>
                <c:pt idx="3">
                  <c:v>49.024979031910377</c:v>
                </c:pt>
                <c:pt idx="4">
                  <c:v>49.288663232346295</c:v>
                </c:pt>
                <c:pt idx="5">
                  <c:v>48.866005256782024</c:v>
                </c:pt>
                <c:pt idx="6">
                  <c:v>48.837440087472388</c:v>
                </c:pt>
                <c:pt idx="7">
                  <c:v>48.564289003198944</c:v>
                </c:pt>
                <c:pt idx="8">
                  <c:v>47.995300598858059</c:v>
                </c:pt>
                <c:pt idx="9">
                  <c:v>47.60519621702656</c:v>
                </c:pt>
                <c:pt idx="10">
                  <c:v>47.582414293489151</c:v>
                </c:pt>
                <c:pt idx="11">
                  <c:v>47.754015083775023</c:v>
                </c:pt>
                <c:pt idx="12">
                  <c:v>47.950119146531804</c:v>
                </c:pt>
                <c:pt idx="13">
                  <c:v>48.494222518008911</c:v>
                </c:pt>
                <c:pt idx="14">
                  <c:v>48.20519618347479</c:v>
                </c:pt>
                <c:pt idx="15">
                  <c:v>48.547435719180342</c:v>
                </c:pt>
                <c:pt idx="16">
                  <c:v>48.565432030575543</c:v>
                </c:pt>
                <c:pt idx="17">
                  <c:v>48.907108224190111</c:v>
                </c:pt>
                <c:pt idx="18">
                  <c:v>49.207398679030099</c:v>
                </c:pt>
                <c:pt idx="19">
                  <c:v>49.656266499219917</c:v>
                </c:pt>
                <c:pt idx="20">
                  <c:v>49.154771890618704</c:v>
                </c:pt>
                <c:pt idx="21">
                  <c:v>48.623607736396394</c:v>
                </c:pt>
                <c:pt idx="22">
                  <c:v>48.439157502480732</c:v>
                </c:pt>
                <c:pt idx="23">
                  <c:v>48.967942980983089</c:v>
                </c:pt>
                <c:pt idx="24">
                  <c:v>48.478195537330251</c:v>
                </c:pt>
                <c:pt idx="25">
                  <c:v>48.110984736711856</c:v>
                </c:pt>
                <c:pt idx="26">
                  <c:v>48.619857379723399</c:v>
                </c:pt>
                <c:pt idx="27">
                  <c:v>48.677686787704744</c:v>
                </c:pt>
                <c:pt idx="28">
                  <c:v>48.725728898325166</c:v>
                </c:pt>
                <c:pt idx="29">
                  <c:v>48.464229269300745</c:v>
                </c:pt>
                <c:pt idx="30">
                  <c:v>47.920243705740845</c:v>
                </c:pt>
                <c:pt idx="31">
                  <c:v>48.093443600263399</c:v>
                </c:pt>
                <c:pt idx="32">
                  <c:v>47.53948511680769</c:v>
                </c:pt>
                <c:pt idx="33">
                  <c:v>48.186952138141521</c:v>
                </c:pt>
                <c:pt idx="34">
                  <c:v>48.661725319908463</c:v>
                </c:pt>
                <c:pt idx="35">
                  <c:v>48.842551451015872</c:v>
                </c:pt>
                <c:pt idx="36">
                  <c:v>49.428529209409028</c:v>
                </c:pt>
                <c:pt idx="37">
                  <c:v>49.869114397731515</c:v>
                </c:pt>
                <c:pt idx="38">
                  <c:v>50.451909730027737</c:v>
                </c:pt>
                <c:pt idx="39">
                  <c:v>50.438870442864392</c:v>
                </c:pt>
                <c:pt idx="40">
                  <c:v>50.768900845264938</c:v>
                </c:pt>
                <c:pt idx="41">
                  <c:v>51.275331222730799</c:v>
                </c:pt>
                <c:pt idx="42">
                  <c:v>51.615634023741094</c:v>
                </c:pt>
                <c:pt idx="43">
                  <c:v>51.026083108176067</c:v>
                </c:pt>
                <c:pt idx="44">
                  <c:v>51.079369390492765</c:v>
                </c:pt>
                <c:pt idx="45">
                  <c:v>50.505405531602442</c:v>
                </c:pt>
              </c:numCache>
            </c:numRef>
          </c:val>
        </c:ser>
        <c:axId val="84109952"/>
        <c:axId val="84124032"/>
      </c:areaChart>
      <c:catAx>
        <c:axId val="84109952"/>
        <c:scaling>
          <c:orientation val="minMax"/>
        </c:scaling>
        <c:delete val="1"/>
        <c:axPos val="b"/>
        <c:tickLblPos val="none"/>
        <c:crossAx val="84124032"/>
        <c:crosses val="autoZero"/>
        <c:lblAlgn val="ctr"/>
        <c:lblOffset val="100"/>
        <c:tickLblSkip val="5"/>
      </c:catAx>
      <c:valAx>
        <c:axId val="84124032"/>
        <c:scaling>
          <c:orientation val="minMax"/>
        </c:scaling>
        <c:axPos val="l"/>
        <c:majorGridlines/>
        <c:numFmt formatCode="0%" sourceLinked="1"/>
        <c:tickLblPos val="nextTo"/>
        <c:txPr>
          <a:bodyPr/>
          <a:lstStyle/>
          <a:p>
            <a:pPr>
              <a:defRPr sz="1200"/>
            </a:pPr>
            <a:endParaRPr lang="ru-RU"/>
          </a:p>
        </c:txPr>
        <c:crossAx val="84109952"/>
        <c:crosses val="autoZero"/>
        <c:crossBetween val="midCat"/>
      </c:valAx>
    </c:plotArea>
    <c:legend>
      <c:legendPos val="r"/>
      <c:layout>
        <c:manualLayout>
          <c:xMode val="edge"/>
          <c:yMode val="edge"/>
          <c:x val="0.22841797900262498"/>
          <c:y val="0.35146799358413583"/>
          <c:w val="0.10769313210848667"/>
          <c:h val="0.24150845727617418"/>
        </c:manualLayout>
      </c:layout>
      <c:spPr>
        <a:solidFill>
          <a:srgbClr val="03E323"/>
        </a:solidFill>
      </c:spPr>
      <c:txPr>
        <a:bodyPr/>
        <a:lstStyle/>
        <a:p>
          <a:pPr>
            <a:defRPr sz="1600"/>
          </a:pPr>
          <a:endParaRPr lang="ru-RU"/>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plotArea>
      <c:layout/>
      <c:areaChart>
        <c:grouping val="percentStacked"/>
        <c:ser>
          <c:idx val="1"/>
          <c:order val="0"/>
          <c:tx>
            <c:strRef>
              <c:f>Лист3!$I$5</c:f>
              <c:strCache>
                <c:ptCount val="1"/>
                <c:pt idx="0">
                  <c:v>A</c:v>
                </c:pt>
              </c:strCache>
            </c:strRef>
          </c:tx>
          <c:spPr>
            <a:solidFill>
              <a:srgbClr val="FFFF00"/>
            </a:solidFill>
          </c:spPr>
          <c:val>
            <c:numRef>
              <c:f>Лист3!$I$6:$I$51</c:f>
              <c:numCache>
                <c:formatCode>General</c:formatCode>
                <c:ptCount val="46"/>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numCache>
            </c:numRef>
          </c:val>
        </c:ser>
        <c:ser>
          <c:idx val="2"/>
          <c:order val="1"/>
          <c:tx>
            <c:strRef>
              <c:f>Лист3!$J$5</c:f>
              <c:strCache>
                <c:ptCount val="1"/>
                <c:pt idx="0">
                  <c:v>B</c:v>
                </c:pt>
              </c:strCache>
            </c:strRef>
          </c:tx>
          <c:spPr>
            <a:solidFill>
              <a:schemeClr val="accent5">
                <a:lumMod val="75000"/>
              </a:schemeClr>
            </a:solidFill>
          </c:spPr>
          <c:val>
            <c:numRef>
              <c:f>Лист3!$J$6:$J$51</c:f>
              <c:numCache>
                <c:formatCode>General</c:formatCode>
                <c:ptCount val="46"/>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numCache>
            </c:numRef>
          </c:val>
        </c:ser>
        <c:axId val="87688320"/>
        <c:axId val="87689856"/>
      </c:areaChart>
      <c:catAx>
        <c:axId val="87688320"/>
        <c:scaling>
          <c:orientation val="minMax"/>
        </c:scaling>
        <c:delete val="1"/>
        <c:axPos val="b"/>
        <c:tickLblPos val="none"/>
        <c:crossAx val="87689856"/>
        <c:crosses val="autoZero"/>
        <c:lblAlgn val="ctr"/>
        <c:lblOffset val="100"/>
        <c:tickLblSkip val="5"/>
      </c:catAx>
      <c:valAx>
        <c:axId val="87689856"/>
        <c:scaling>
          <c:orientation val="minMax"/>
        </c:scaling>
        <c:axPos val="l"/>
        <c:majorGridlines/>
        <c:numFmt formatCode="0%" sourceLinked="1"/>
        <c:tickLblPos val="nextTo"/>
        <c:crossAx val="87688320"/>
        <c:crosses val="autoZero"/>
        <c:crossBetween val="midCat"/>
      </c:valAx>
    </c:plotArea>
    <c:legend>
      <c:legendPos val="r"/>
      <c:layout>
        <c:manualLayout>
          <c:xMode val="edge"/>
          <c:yMode val="edge"/>
          <c:x val="0.18397353455818041"/>
          <c:y val="0.40702354913969158"/>
          <c:w val="6.3248687664042E-2"/>
          <c:h val="0.1674343832021003"/>
        </c:manualLayout>
      </c:layout>
      <c:spPr>
        <a:solidFill>
          <a:srgbClr val="03E323"/>
        </a:solidFill>
      </c:sp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0454396325459317"/>
          <c:y val="5.1400554097404488E-2"/>
          <c:w val="0.89545603674540686"/>
          <c:h val="0.89719889180519163"/>
        </c:manualLayout>
      </c:layout>
      <c:areaChart>
        <c:grouping val="percentStacked"/>
        <c:ser>
          <c:idx val="1"/>
          <c:order val="0"/>
          <c:tx>
            <c:strRef>
              <c:f>Лист2!$H$2</c:f>
              <c:strCache>
                <c:ptCount val="1"/>
                <c:pt idx="0">
                  <c:v>A</c:v>
                </c:pt>
              </c:strCache>
            </c:strRef>
          </c:tx>
          <c:spPr>
            <a:solidFill>
              <a:srgbClr val="FFFF00"/>
            </a:solidFill>
          </c:spPr>
          <c:val>
            <c:numRef>
              <c:f>Лист2!$H$3:$H$53</c:f>
              <c:numCache>
                <c:formatCode>General</c:formatCode>
                <c:ptCount val="51"/>
                <c:pt idx="0">
                  <c:v>1</c:v>
                </c:pt>
                <c:pt idx="1">
                  <c:v>0.5024999999999995</c:v>
                </c:pt>
                <c:pt idx="2">
                  <c:v>0.50499987500312571</c:v>
                </c:pt>
                <c:pt idx="3">
                  <c:v>0.50749950003749711</c:v>
                </c:pt>
                <c:pt idx="4">
                  <c:v>0.50999875018122354</c:v>
                </c:pt>
                <c:pt idx="5">
                  <c:v>0.5124975005873601</c:v>
                </c:pt>
                <c:pt idx="6">
                  <c:v>0.51499562650885111</c:v>
                </c:pt>
                <c:pt idx="7">
                  <c:v>0.51749300332340664</c:v>
                </c:pt>
                <c:pt idx="8">
                  <c:v>0.51998950655835963</c:v>
                </c:pt>
                <c:pt idx="9">
                  <c:v>0.52248501191542807</c:v>
                </c:pt>
                <c:pt idx="10">
                  <c:v>0.5249793952954197</c:v>
                </c:pt>
                <c:pt idx="11">
                  <c:v>0.52747253282284756</c:v>
                </c:pt>
                <c:pt idx="12">
                  <c:v>0.52996430087045543</c:v>
                </c:pt>
                <c:pt idx="13">
                  <c:v>0.53245457608363223</c:v>
                </c:pt>
                <c:pt idx="14">
                  <c:v>0.53494323540471234</c:v>
                </c:pt>
                <c:pt idx="15">
                  <c:v>0.53743015609715428</c:v>
                </c:pt>
                <c:pt idx="16">
                  <c:v>0.53991521576958601</c:v>
                </c:pt>
                <c:pt idx="17">
                  <c:v>0.54239829239969206</c:v>
                </c:pt>
                <c:pt idx="18">
                  <c:v>0.54487926435796186</c:v>
                </c:pt>
                <c:pt idx="19">
                  <c:v>0.54735801043126553</c:v>
                </c:pt>
                <c:pt idx="20">
                  <c:v>0.54983440984625165</c:v>
                </c:pt>
                <c:pt idx="21">
                  <c:v>0.55230834229257064</c:v>
                </c:pt>
                <c:pt idx="22">
                  <c:v>0.55477968794589383</c:v>
                </c:pt>
                <c:pt idx="23">
                  <c:v>0.5572483274907396</c:v>
                </c:pt>
                <c:pt idx="24">
                  <c:v>0.55971414214308768</c:v>
                </c:pt>
                <c:pt idx="25">
                  <c:v>0.56217701367276185</c:v>
                </c:pt>
                <c:pt idx="26">
                  <c:v>0.56463682442560104</c:v>
                </c:pt>
                <c:pt idx="27">
                  <c:v>0.56709345734537675</c:v>
                </c:pt>
                <c:pt idx="28">
                  <c:v>0.56954679599546865</c:v>
                </c:pt>
                <c:pt idx="29">
                  <c:v>0.57199672458030204</c:v>
                </c:pt>
                <c:pt idx="30">
                  <c:v>0.574443127966491</c:v>
                </c:pt>
                <c:pt idx="31">
                  <c:v>0.57688589170374183</c:v>
                </c:pt>
                <c:pt idx="32">
                  <c:v>0.57932490204546094</c:v>
                </c:pt>
                <c:pt idx="33">
                  <c:v>0.58176004596908359</c:v>
                </c:pt>
                <c:pt idx="34">
                  <c:v>0.58419121119610784</c:v>
                </c:pt>
                <c:pt idx="35">
                  <c:v>0.58661828621182854</c:v>
                </c:pt>
                <c:pt idx="36">
                  <c:v>0.5890411602847665</c:v>
                </c:pt>
                <c:pt idx="37">
                  <c:v>0.59145972348578191</c:v>
                </c:pt>
                <c:pt idx="38">
                  <c:v>0.59387386670686637</c:v>
                </c:pt>
                <c:pt idx="39">
                  <c:v>0.59628348167961287</c:v>
                </c:pt>
                <c:pt idx="40">
                  <c:v>0.59868846099335327</c:v>
                </c:pt>
                <c:pt idx="41">
                  <c:v>0.6010886981129473</c:v>
                </c:pt>
                <c:pt idx="42">
                  <c:v>0.60348408739624437</c:v>
                </c:pt>
                <c:pt idx="43">
                  <c:v>0.60587452411118359</c:v>
                </c:pt>
                <c:pt idx="44">
                  <c:v>0.60825990445254063</c:v>
                </c:pt>
                <c:pt idx="45">
                  <c:v>0.61064012555832559</c:v>
                </c:pt>
                <c:pt idx="46">
                  <c:v>0.61301508552579964</c:v>
                </c:pt>
                <c:pt idx="47">
                  <c:v>0.6153846834271407</c:v>
                </c:pt>
                <c:pt idx="48">
                  <c:v>0.61774881932472492</c:v>
                </c:pt>
                <c:pt idx="49">
                  <c:v>0.62010739428602968</c:v>
                </c:pt>
                <c:pt idx="50">
                  <c:v>0.62246031039817695</c:v>
                </c:pt>
              </c:numCache>
            </c:numRef>
          </c:val>
        </c:ser>
        <c:ser>
          <c:idx val="2"/>
          <c:order val="1"/>
          <c:tx>
            <c:strRef>
              <c:f>Лист2!$I$2</c:f>
              <c:strCache>
                <c:ptCount val="1"/>
                <c:pt idx="0">
                  <c:v>B</c:v>
                </c:pt>
              </c:strCache>
            </c:strRef>
          </c:tx>
          <c:spPr>
            <a:solidFill>
              <a:schemeClr val="tx2">
                <a:lumMod val="60000"/>
                <a:lumOff val="40000"/>
              </a:schemeClr>
            </a:solidFill>
          </c:spPr>
          <c:val>
            <c:numRef>
              <c:f>Лист2!$I$3:$I$53</c:f>
              <c:numCache>
                <c:formatCode>General</c:formatCode>
                <c:ptCount val="51"/>
                <c:pt idx="0">
                  <c:v>1</c:v>
                </c:pt>
                <c:pt idx="1">
                  <c:v>0.49750000000000033</c:v>
                </c:pt>
                <c:pt idx="2">
                  <c:v>0.49500012499687551</c:v>
                </c:pt>
                <c:pt idx="3">
                  <c:v>0.49250049996250356</c:v>
                </c:pt>
                <c:pt idx="4">
                  <c:v>0.49000124981877657</c:v>
                </c:pt>
                <c:pt idx="5">
                  <c:v>0.48750249941263962</c:v>
                </c:pt>
                <c:pt idx="6">
                  <c:v>0.48500437349115061</c:v>
                </c:pt>
                <c:pt idx="7">
                  <c:v>0.48250699667659386</c:v>
                </c:pt>
                <c:pt idx="8">
                  <c:v>0.48001049344164104</c:v>
                </c:pt>
                <c:pt idx="9">
                  <c:v>0.47751498808457254</c:v>
                </c:pt>
                <c:pt idx="10">
                  <c:v>0.47502060470458096</c:v>
                </c:pt>
                <c:pt idx="11">
                  <c:v>0.47252746717715266</c:v>
                </c:pt>
                <c:pt idx="12">
                  <c:v>0.47003569912954424</c:v>
                </c:pt>
                <c:pt idx="13">
                  <c:v>0.46754542391636783</c:v>
                </c:pt>
                <c:pt idx="14">
                  <c:v>0.46505676459528872</c:v>
                </c:pt>
                <c:pt idx="15">
                  <c:v>0.46256984390284644</c:v>
                </c:pt>
                <c:pt idx="16">
                  <c:v>0.46008478423041543</c:v>
                </c:pt>
                <c:pt idx="17">
                  <c:v>0.45760170760030877</c:v>
                </c:pt>
                <c:pt idx="18">
                  <c:v>0.45512073564203831</c:v>
                </c:pt>
                <c:pt idx="19">
                  <c:v>0.45264198956873425</c:v>
                </c:pt>
                <c:pt idx="20">
                  <c:v>0.4501655901537478</c:v>
                </c:pt>
                <c:pt idx="21">
                  <c:v>0.44769165770742925</c:v>
                </c:pt>
                <c:pt idx="22">
                  <c:v>0.44522031205410717</c:v>
                </c:pt>
                <c:pt idx="23">
                  <c:v>0.44275167250926084</c:v>
                </c:pt>
                <c:pt idx="24">
                  <c:v>0.44028585785691321</c:v>
                </c:pt>
                <c:pt idx="25">
                  <c:v>0.43782298632723909</c:v>
                </c:pt>
                <c:pt idx="26">
                  <c:v>0.43536317557439935</c:v>
                </c:pt>
                <c:pt idx="27">
                  <c:v>0.43290654265462486</c:v>
                </c:pt>
                <c:pt idx="28">
                  <c:v>0.4304532040045308</c:v>
                </c:pt>
                <c:pt idx="29">
                  <c:v>0.42800327541969846</c:v>
                </c:pt>
                <c:pt idx="30">
                  <c:v>0.42555687203350939</c:v>
                </c:pt>
                <c:pt idx="31">
                  <c:v>0.42311410829625862</c:v>
                </c:pt>
                <c:pt idx="32">
                  <c:v>0.42067509795453933</c:v>
                </c:pt>
                <c:pt idx="33">
                  <c:v>0.41823995403091629</c:v>
                </c:pt>
                <c:pt idx="34">
                  <c:v>0.41580878880389288</c:v>
                </c:pt>
                <c:pt idx="35">
                  <c:v>0.41338171378817168</c:v>
                </c:pt>
                <c:pt idx="36">
                  <c:v>0.4109588397152335</c:v>
                </c:pt>
                <c:pt idx="37">
                  <c:v>0.40854027651421831</c:v>
                </c:pt>
                <c:pt idx="38">
                  <c:v>0.40612613329313368</c:v>
                </c:pt>
                <c:pt idx="39">
                  <c:v>0.4037165183203863</c:v>
                </c:pt>
                <c:pt idx="40">
                  <c:v>0.40131153900664712</c:v>
                </c:pt>
                <c:pt idx="41">
                  <c:v>0.39891130188705359</c:v>
                </c:pt>
                <c:pt idx="42">
                  <c:v>0.39651591260375602</c:v>
                </c:pt>
                <c:pt idx="43">
                  <c:v>0.39412547588881802</c:v>
                </c:pt>
                <c:pt idx="44">
                  <c:v>0.39174009554746003</c:v>
                </c:pt>
                <c:pt idx="45">
                  <c:v>0.38935987444167564</c:v>
                </c:pt>
                <c:pt idx="46">
                  <c:v>0.38698491447420158</c:v>
                </c:pt>
                <c:pt idx="47">
                  <c:v>0.38461531657286008</c:v>
                </c:pt>
                <c:pt idx="48">
                  <c:v>0.3822511806752768</c:v>
                </c:pt>
                <c:pt idx="49">
                  <c:v>0.37989260571397088</c:v>
                </c:pt>
                <c:pt idx="50">
                  <c:v>0.37753968960182432</c:v>
                </c:pt>
              </c:numCache>
            </c:numRef>
          </c:val>
        </c:ser>
        <c:axId val="87730816"/>
        <c:axId val="87748992"/>
      </c:areaChart>
      <c:catAx>
        <c:axId val="87730816"/>
        <c:scaling>
          <c:orientation val="minMax"/>
        </c:scaling>
        <c:delete val="1"/>
        <c:axPos val="b"/>
        <c:tickLblPos val="none"/>
        <c:crossAx val="87748992"/>
        <c:crosses val="autoZero"/>
        <c:auto val="1"/>
        <c:lblAlgn val="ctr"/>
        <c:lblOffset val="100"/>
      </c:catAx>
      <c:valAx>
        <c:axId val="87748992"/>
        <c:scaling>
          <c:orientation val="minMax"/>
        </c:scaling>
        <c:axPos val="l"/>
        <c:majorGridlines/>
        <c:numFmt formatCode="0%" sourceLinked="1"/>
        <c:tickLblPos val="nextTo"/>
        <c:crossAx val="87730816"/>
        <c:crosses val="autoZero"/>
        <c:crossBetween val="midCat"/>
      </c:valAx>
    </c:plotArea>
    <c:legend>
      <c:legendPos val="r"/>
      <c:layout>
        <c:manualLayout>
          <c:xMode val="edge"/>
          <c:yMode val="edge"/>
          <c:x val="0.15897353455818045"/>
          <c:y val="0.35609762321376492"/>
          <c:w val="9.121391076115469E-2"/>
          <c:h val="0.23458005249343841"/>
        </c:manualLayout>
      </c:layout>
      <c:spPr>
        <a:solidFill>
          <a:srgbClr val="66FF66"/>
        </a:solidFill>
      </c:spPr>
      <c:txPr>
        <a:bodyPr/>
        <a:lstStyle/>
        <a:p>
          <a:pPr>
            <a:defRPr sz="1600"/>
          </a:pPr>
          <a:endParaRPr lang="ru-RU"/>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33147263654434922"/>
          <c:y val="5.0925925925925923E-2"/>
          <c:w val="0.6292364342672071"/>
          <c:h val="0.88221066344809085"/>
        </c:manualLayout>
      </c:layout>
      <c:barChart>
        <c:barDir val="bar"/>
        <c:grouping val="stacked"/>
        <c:ser>
          <c:idx val="0"/>
          <c:order val="0"/>
          <c:cat>
            <c:strRef>
              <c:f>Лист4!$C$5:$C$21</c:f>
              <c:strCache>
                <c:ptCount val="13"/>
                <c:pt idx="0">
                  <c:v>Azerbaidjanians</c:v>
                </c:pt>
                <c:pt idx="1">
                  <c:v>Georgians</c:v>
                </c:pt>
                <c:pt idx="2">
                  <c:v>Armenians</c:v>
                </c:pt>
                <c:pt idx="3">
                  <c:v>Ps of Dagestan</c:v>
                </c:pt>
                <c:pt idx="4">
                  <c:v>Uzbeks</c:v>
                </c:pt>
                <c:pt idx="5">
                  <c:v>Jews</c:v>
                </c:pt>
                <c:pt idx="6">
                  <c:v>Kazakhs</c:v>
                </c:pt>
                <c:pt idx="7">
                  <c:v>Germans</c:v>
                </c:pt>
                <c:pt idx="8">
                  <c:v>Tatars</c:v>
                </c:pt>
                <c:pt idx="9">
                  <c:v>Chuvashs</c:v>
                </c:pt>
                <c:pt idx="10">
                  <c:v>Yakuts</c:v>
                </c:pt>
                <c:pt idx="11">
                  <c:v>Russians</c:v>
                </c:pt>
                <c:pt idx="12">
                  <c:v>Tuvinians</c:v>
                </c:pt>
              </c:strCache>
            </c:strRef>
          </c:cat>
          <c:val>
            <c:numRef>
              <c:f>Лист4!$D$5:$D$21</c:f>
            </c:numRef>
          </c:val>
        </c:ser>
        <c:ser>
          <c:idx val="1"/>
          <c:order val="1"/>
          <c:cat>
            <c:strRef>
              <c:f>Лист4!$C$5:$C$21</c:f>
              <c:strCache>
                <c:ptCount val="13"/>
                <c:pt idx="0">
                  <c:v>Azerbaidjanians</c:v>
                </c:pt>
                <c:pt idx="1">
                  <c:v>Georgians</c:v>
                </c:pt>
                <c:pt idx="2">
                  <c:v>Armenians</c:v>
                </c:pt>
                <c:pt idx="3">
                  <c:v>Ps of Dagestan</c:v>
                </c:pt>
                <c:pt idx="4">
                  <c:v>Uzbeks</c:v>
                </c:pt>
                <c:pt idx="5">
                  <c:v>Jews</c:v>
                </c:pt>
                <c:pt idx="6">
                  <c:v>Kazakhs</c:v>
                </c:pt>
                <c:pt idx="7">
                  <c:v>Germans</c:v>
                </c:pt>
                <c:pt idx="8">
                  <c:v>Tatars</c:v>
                </c:pt>
                <c:pt idx="9">
                  <c:v>Chuvashs</c:v>
                </c:pt>
                <c:pt idx="10">
                  <c:v>Yakuts</c:v>
                </c:pt>
                <c:pt idx="11">
                  <c:v>Russians</c:v>
                </c:pt>
                <c:pt idx="12">
                  <c:v>Tuvinians</c:v>
                </c:pt>
              </c:strCache>
            </c:strRef>
          </c:cat>
          <c:val>
            <c:numRef>
              <c:f>Лист4!$E$5:$E$21</c:f>
            </c:numRef>
          </c:val>
        </c:ser>
        <c:ser>
          <c:idx val="2"/>
          <c:order val="2"/>
          <c:cat>
            <c:strRef>
              <c:f>Лист4!$C$5:$C$21</c:f>
              <c:strCache>
                <c:ptCount val="13"/>
                <c:pt idx="0">
                  <c:v>Azerbaidjanians</c:v>
                </c:pt>
                <c:pt idx="1">
                  <c:v>Georgians</c:v>
                </c:pt>
                <c:pt idx="2">
                  <c:v>Armenians</c:v>
                </c:pt>
                <c:pt idx="3">
                  <c:v>Ps of Dagestan</c:v>
                </c:pt>
                <c:pt idx="4">
                  <c:v>Uzbeks</c:v>
                </c:pt>
                <c:pt idx="5">
                  <c:v>Jews</c:v>
                </c:pt>
                <c:pt idx="6">
                  <c:v>Kazakhs</c:v>
                </c:pt>
                <c:pt idx="7">
                  <c:v>Germans</c:v>
                </c:pt>
                <c:pt idx="8">
                  <c:v>Tatars</c:v>
                </c:pt>
                <c:pt idx="9">
                  <c:v>Chuvashs</c:v>
                </c:pt>
                <c:pt idx="10">
                  <c:v>Yakuts</c:v>
                </c:pt>
                <c:pt idx="11">
                  <c:v>Russians</c:v>
                </c:pt>
                <c:pt idx="12">
                  <c:v>Tuvinians</c:v>
                </c:pt>
              </c:strCache>
            </c:strRef>
          </c:cat>
          <c:val>
            <c:numRef>
              <c:f>Лист4!$F$5:$F$21</c:f>
            </c:numRef>
          </c:val>
        </c:ser>
        <c:ser>
          <c:idx val="3"/>
          <c:order val="3"/>
          <c:spPr>
            <a:gradFill flip="none" rotWithShape="1">
              <a:gsLst>
                <a:gs pos="0">
                  <a:schemeClr val="accent3">
                    <a:lumMod val="60000"/>
                    <a:lumOff val="40000"/>
                  </a:schemeClr>
                </a:gs>
                <a:gs pos="21001">
                  <a:srgbClr val="0819FB"/>
                </a:gs>
                <a:gs pos="35001">
                  <a:srgbClr val="1A8D48"/>
                </a:gs>
                <a:gs pos="52000">
                  <a:srgbClr val="FFFF00"/>
                </a:gs>
                <a:gs pos="73000">
                  <a:srgbClr val="EE3F17"/>
                </a:gs>
                <a:gs pos="88000">
                  <a:srgbClr val="E81766"/>
                </a:gs>
                <a:gs pos="100000">
                  <a:srgbClr val="A603AB"/>
                </a:gs>
              </a:gsLst>
              <a:lin ang="5400000" scaled="0"/>
              <a:tileRect/>
            </a:gradFill>
            <a:scene3d>
              <a:camera prst="orthographicFront"/>
              <a:lightRig rig="threePt" dir="t"/>
            </a:scene3d>
            <a:sp3d prstMaterial="dkEdge">
              <a:bevelT h="88900" prst="angle"/>
            </a:sp3d>
          </c:spPr>
          <c:cat>
            <c:strRef>
              <c:f>Лист4!$C$5:$C$21</c:f>
              <c:strCache>
                <c:ptCount val="13"/>
                <c:pt idx="0">
                  <c:v>Azerbaidjanians</c:v>
                </c:pt>
                <c:pt idx="1">
                  <c:v>Georgians</c:v>
                </c:pt>
                <c:pt idx="2">
                  <c:v>Armenians</c:v>
                </c:pt>
                <c:pt idx="3">
                  <c:v>Ps of Dagestan</c:v>
                </c:pt>
                <c:pt idx="4">
                  <c:v>Uzbeks</c:v>
                </c:pt>
                <c:pt idx="5">
                  <c:v>Jews</c:v>
                </c:pt>
                <c:pt idx="6">
                  <c:v>Kazakhs</c:v>
                </c:pt>
                <c:pt idx="7">
                  <c:v>Germans</c:v>
                </c:pt>
                <c:pt idx="8">
                  <c:v>Tatars</c:v>
                </c:pt>
                <c:pt idx="9">
                  <c:v>Chuvashs</c:v>
                </c:pt>
                <c:pt idx="10">
                  <c:v>Yakuts</c:v>
                </c:pt>
                <c:pt idx="11">
                  <c:v>Russians</c:v>
                </c:pt>
                <c:pt idx="12">
                  <c:v>Tuvinians</c:v>
                </c:pt>
              </c:strCache>
            </c:strRef>
          </c:cat>
          <c:val>
            <c:numRef>
              <c:f>Лист4!$G$5:$G$21</c:f>
              <c:numCache>
                <c:formatCode>0</c:formatCode>
                <c:ptCount val="13"/>
                <c:pt idx="0">
                  <c:v>589.13043478260852</c:v>
                </c:pt>
                <c:pt idx="1">
                  <c:v>366.85714285714283</c:v>
                </c:pt>
                <c:pt idx="2">
                  <c:v>279.10447761194041</c:v>
                </c:pt>
                <c:pt idx="3">
                  <c:v>277.41935483870964</c:v>
                </c:pt>
                <c:pt idx="4">
                  <c:v>246.24060150375934</c:v>
                </c:pt>
                <c:pt idx="5">
                  <c:v>228.37209302325579</c:v>
                </c:pt>
                <c:pt idx="6">
                  <c:v>147.76119402985063</c:v>
                </c:pt>
                <c:pt idx="7">
                  <c:v>124.36260623229458</c:v>
                </c:pt>
                <c:pt idx="8">
                  <c:v>100.47619047619048</c:v>
                </c:pt>
                <c:pt idx="9">
                  <c:v>93.965517241379345</c:v>
                </c:pt>
                <c:pt idx="10">
                  <c:v>87.850467289719631</c:v>
                </c:pt>
                <c:pt idx="11">
                  <c:v>77.631578947368411</c:v>
                </c:pt>
                <c:pt idx="12">
                  <c:v>63.636363636363626</c:v>
                </c:pt>
              </c:numCache>
            </c:numRef>
          </c:val>
        </c:ser>
        <c:gapWidth val="24"/>
        <c:overlap val="100"/>
        <c:axId val="87640704"/>
        <c:axId val="87654784"/>
      </c:barChart>
      <c:catAx>
        <c:axId val="87640704"/>
        <c:scaling>
          <c:orientation val="minMax"/>
        </c:scaling>
        <c:axPos val="l"/>
        <c:tickLblPos val="nextTo"/>
        <c:txPr>
          <a:bodyPr/>
          <a:lstStyle/>
          <a:p>
            <a:pPr>
              <a:defRPr sz="2000" b="1">
                <a:solidFill>
                  <a:srgbClr val="006600"/>
                </a:solidFill>
              </a:defRPr>
            </a:pPr>
            <a:endParaRPr lang="ru-RU"/>
          </a:p>
        </c:txPr>
        <c:crossAx val="87654784"/>
        <c:crosses val="autoZero"/>
        <c:auto val="1"/>
        <c:lblAlgn val="ctr"/>
        <c:lblOffset val="100"/>
      </c:catAx>
      <c:valAx>
        <c:axId val="87654784"/>
        <c:scaling>
          <c:orientation val="minMax"/>
          <c:max val="600"/>
        </c:scaling>
        <c:axPos val="b"/>
        <c:majorGridlines/>
        <c:numFmt formatCode="0" sourceLinked="1"/>
        <c:tickLblPos val="nextTo"/>
        <c:txPr>
          <a:bodyPr/>
          <a:lstStyle/>
          <a:p>
            <a:pPr>
              <a:defRPr sz="2400" b="1">
                <a:solidFill>
                  <a:schemeClr val="tx2">
                    <a:lumMod val="75000"/>
                  </a:schemeClr>
                </a:solidFill>
              </a:defRPr>
            </a:pPr>
            <a:endParaRPr lang="ru-RU"/>
          </a:p>
        </c:txPr>
        <c:crossAx val="87640704"/>
        <c:crosses val="autoZero"/>
        <c:crossBetween val="between"/>
        <c:majorUnit val="100"/>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DEC74C-6E28-4A9B-A1C3-347E61062AA5}" type="datetimeFigureOut">
              <a:rPr lang="ru-RU" smtClean="0"/>
              <a:pPr/>
              <a:t>27.08.2010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F214FF-551F-4FB7-88FB-87C33357AC8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EC74C-6E28-4A9B-A1C3-347E61062AA5}" type="datetimeFigureOut">
              <a:rPr lang="ru-RU" smtClean="0"/>
              <a:pPr/>
              <a:t>27.08.2010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214FF-551F-4FB7-88FB-87C33357AC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esoroko@hse.rua" TargetMode="External"/><Relationship Id="rId2" Type="http://schemas.openxmlformats.org/officeDocument/2006/relationships/hyperlink" Target="http://www.demoscope.ru/center/so/epc2010.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412776"/>
            <a:ext cx="7920880" cy="1800200"/>
          </a:xfrm>
        </p:spPr>
        <p:txBody>
          <a:bodyPr>
            <a:normAutofit/>
          </a:bodyPr>
          <a:lstStyle/>
          <a:p>
            <a:r>
              <a:rPr lang="en-US" sz="3200" b="1" dirty="0">
                <a:solidFill>
                  <a:schemeClr val="accent1">
                    <a:lumMod val="75000"/>
                  </a:schemeClr>
                </a:solidFill>
                <a:latin typeface="Arial Narrow" pitchFamily="34" charset="0"/>
              </a:rPr>
              <a:t>Role of Ethnically Mixed Families in Formation of Ethnic Structure of Russia’s Population</a:t>
            </a:r>
            <a:endParaRPr lang="ru-RU" sz="3200" b="1" dirty="0">
              <a:solidFill>
                <a:schemeClr val="accent1">
                  <a:lumMod val="75000"/>
                </a:schemeClr>
              </a:solidFill>
              <a:latin typeface="Arial Narrow" pitchFamily="34" charset="0"/>
            </a:endParaRPr>
          </a:p>
        </p:txBody>
      </p:sp>
      <p:sp>
        <p:nvSpPr>
          <p:cNvPr id="3" name="Подзаголовок 2"/>
          <p:cNvSpPr>
            <a:spLocks noGrp="1"/>
          </p:cNvSpPr>
          <p:nvPr>
            <p:ph type="subTitle" idx="1"/>
          </p:nvPr>
        </p:nvSpPr>
        <p:spPr>
          <a:xfrm>
            <a:off x="1331640" y="3284984"/>
            <a:ext cx="6400800" cy="864096"/>
          </a:xfrm>
        </p:spPr>
        <p:txBody>
          <a:bodyPr>
            <a:noAutofit/>
          </a:bodyPr>
          <a:lstStyle/>
          <a:p>
            <a:r>
              <a:rPr lang="en-US" sz="2400" b="1" dirty="0">
                <a:solidFill>
                  <a:schemeClr val="accent2">
                    <a:lumMod val="75000"/>
                  </a:schemeClr>
                </a:solidFill>
              </a:rPr>
              <a:t>Institute of Demography at the State University Higher School of Economics</a:t>
            </a:r>
            <a:endParaRPr lang="ru-RU" sz="2400" dirty="0">
              <a:solidFill>
                <a:schemeClr val="accent2">
                  <a:lumMod val="75000"/>
                </a:schemeClr>
              </a:solidFill>
            </a:endParaRPr>
          </a:p>
        </p:txBody>
      </p:sp>
      <p:pic>
        <p:nvPicPr>
          <p:cNvPr id="4" name="Picture 95" descr="logo_demogr_s"/>
          <p:cNvPicPr>
            <a:picLocks noChangeAspect="1" noChangeArrowheads="1"/>
          </p:cNvPicPr>
          <p:nvPr/>
        </p:nvPicPr>
        <p:blipFill>
          <a:blip r:embed="rId2" cstate="print"/>
          <a:srcRect/>
          <a:stretch>
            <a:fillRect/>
          </a:stretch>
        </p:blipFill>
        <p:spPr bwMode="auto">
          <a:xfrm>
            <a:off x="395536" y="4398962"/>
            <a:ext cx="2447925" cy="2459038"/>
          </a:xfrm>
          <a:prstGeom prst="rect">
            <a:avLst/>
          </a:prstGeom>
          <a:noFill/>
          <a:ln w="9525">
            <a:noFill/>
            <a:miter lim="800000"/>
            <a:headEnd/>
            <a:tailEnd/>
          </a:ln>
        </p:spPr>
      </p:pic>
      <p:pic>
        <p:nvPicPr>
          <p:cNvPr id="5" name="Picture 31" descr="logo0"/>
          <p:cNvPicPr>
            <a:picLocks noChangeAspect="1" noChangeArrowheads="1"/>
          </p:cNvPicPr>
          <p:nvPr/>
        </p:nvPicPr>
        <p:blipFill>
          <a:blip r:embed="rId3" cstate="print"/>
          <a:srcRect/>
          <a:stretch>
            <a:fillRect/>
          </a:stretch>
        </p:blipFill>
        <p:spPr bwMode="auto">
          <a:xfrm>
            <a:off x="3275856" y="5661248"/>
            <a:ext cx="4752975" cy="864096"/>
          </a:xfrm>
          <a:prstGeom prst="rect">
            <a:avLst/>
          </a:prstGeom>
          <a:solidFill>
            <a:schemeClr val="bg1"/>
          </a:solidFill>
          <a:ln w="114300" cmpd="thinThick">
            <a:solidFill>
              <a:srgbClr val="66FF33"/>
            </a:solidFill>
            <a:miter lim="800000"/>
            <a:headEnd/>
            <a:tailEnd/>
          </a:ln>
        </p:spPr>
      </p:pic>
      <p:pic>
        <p:nvPicPr>
          <p:cNvPr id="6" name="Рисунок 5" descr="epc2010logo.png"/>
          <p:cNvPicPr>
            <a:picLocks noChangeAspect="1"/>
          </p:cNvPicPr>
          <p:nvPr/>
        </p:nvPicPr>
        <p:blipFill>
          <a:blip r:embed="rId4" cstate="print"/>
          <a:stretch>
            <a:fillRect/>
          </a:stretch>
        </p:blipFill>
        <p:spPr>
          <a:xfrm>
            <a:off x="251520" y="188640"/>
            <a:ext cx="8640960" cy="1368152"/>
          </a:xfrm>
          <a:prstGeom prst="rect">
            <a:avLst/>
          </a:prstGeom>
        </p:spPr>
      </p:pic>
      <p:sp>
        <p:nvSpPr>
          <p:cNvPr id="11265" name="Rectangle 1"/>
          <p:cNvSpPr>
            <a:spLocks noChangeArrowheads="1"/>
          </p:cNvSpPr>
          <p:nvPr/>
        </p:nvSpPr>
        <p:spPr bwMode="auto">
          <a:xfrm>
            <a:off x="3707904" y="2852936"/>
            <a:ext cx="20162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err="1" smtClean="0">
                <a:ln>
                  <a:noFill/>
                </a:ln>
                <a:solidFill>
                  <a:schemeClr val="accent6">
                    <a:lumMod val="75000"/>
                  </a:schemeClr>
                </a:solidFill>
                <a:effectLst/>
                <a:latin typeface="Arial" pitchFamily="34" charset="0"/>
                <a:ea typeface="Times New Roman" pitchFamily="18" charset="0"/>
                <a:cs typeface="Arial" pitchFamily="34" charset="0"/>
              </a:rPr>
              <a:t>Eugeny</a:t>
            </a:r>
            <a:r>
              <a:rPr kumimoji="0" lang="en-US" b="1"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a:t>
            </a:r>
            <a:r>
              <a:rPr kumimoji="0" lang="en-US" b="1" u="none" strike="noStrike" cap="none" normalizeH="0" baseline="0" dirty="0" err="1" smtClean="0">
                <a:ln>
                  <a:noFill/>
                </a:ln>
                <a:solidFill>
                  <a:schemeClr val="accent6">
                    <a:lumMod val="75000"/>
                  </a:schemeClr>
                </a:solidFill>
                <a:effectLst/>
                <a:latin typeface="Arial" pitchFamily="34" charset="0"/>
                <a:ea typeface="Times New Roman" pitchFamily="18" charset="0"/>
                <a:cs typeface="Arial" pitchFamily="34" charset="0"/>
              </a:rPr>
              <a:t>Soroko</a:t>
            </a:r>
            <a:r>
              <a:rPr kumimoji="0" lang="ru-RU" b="0" u="none" strike="noStrike" cap="none" normalizeH="0" baseline="0" dirty="0" smtClean="0">
                <a:ln>
                  <a:noFill/>
                </a:ln>
                <a:solidFill>
                  <a:schemeClr val="accent6">
                    <a:lumMod val="75000"/>
                  </a:schemeClr>
                </a:solidFill>
                <a:effectLst/>
                <a:latin typeface="Arial" pitchFamily="34" charset="0"/>
                <a:cs typeface="Arial" pitchFamily="34" charset="0"/>
              </a:rPr>
              <a:t> </a:t>
            </a:r>
          </a:p>
        </p:txBody>
      </p:sp>
      <p:sp>
        <p:nvSpPr>
          <p:cNvPr id="9" name="Скругленный прямоугольник 8"/>
          <p:cNvSpPr/>
          <p:nvPr/>
        </p:nvSpPr>
        <p:spPr>
          <a:xfrm>
            <a:off x="2627784" y="4725144"/>
            <a:ext cx="59766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hsen-logo.gif"/>
          <p:cNvPicPr>
            <a:picLocks noChangeAspect="1"/>
          </p:cNvPicPr>
          <p:nvPr/>
        </p:nvPicPr>
        <p:blipFill>
          <a:blip r:embed="rId5" cstate="print"/>
          <a:stretch>
            <a:fillRect/>
          </a:stretch>
        </p:blipFill>
        <p:spPr>
          <a:xfrm>
            <a:off x="2699792" y="4653136"/>
            <a:ext cx="5760640" cy="8640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268760"/>
            <a:ext cx="8964488" cy="576064"/>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1.9. Generalized equation of population balance should take into account the result of assimilation</a:t>
            </a: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6" name="Овал 5"/>
          <p:cNvSpPr/>
          <p:nvPr/>
        </p:nvSpPr>
        <p:spPr>
          <a:xfrm>
            <a:off x="827584" y="2348880"/>
            <a:ext cx="7632848"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2987824" y="3068960"/>
            <a:ext cx="1080120" cy="57606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5580112" y="2636912"/>
            <a:ext cx="2376264" cy="1080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444208" y="2780928"/>
            <a:ext cx="524376" cy="646331"/>
          </a:xfrm>
          <a:prstGeom prst="rect">
            <a:avLst/>
          </a:prstGeom>
          <a:noFill/>
        </p:spPr>
        <p:txBody>
          <a:bodyPr wrap="square" rtlCol="0">
            <a:spAutoFit/>
          </a:bodyPr>
          <a:lstStyle/>
          <a:p>
            <a:r>
              <a:rPr lang="en-US" sz="3600" dirty="0" smtClean="0"/>
              <a:t>E</a:t>
            </a:r>
            <a:endParaRPr lang="ru-RU" sz="3600" dirty="0"/>
          </a:p>
        </p:txBody>
      </p:sp>
      <p:sp>
        <p:nvSpPr>
          <p:cNvPr id="18" name="Овал 17"/>
          <p:cNvSpPr/>
          <p:nvPr/>
        </p:nvSpPr>
        <p:spPr>
          <a:xfrm>
            <a:off x="1043608" y="2924944"/>
            <a:ext cx="720080" cy="35203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3347864" y="2708920"/>
            <a:ext cx="288032" cy="132015"/>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3779912" y="2420888"/>
            <a:ext cx="504056" cy="528059"/>
          </a:xfrm>
          <a:prstGeom prst="ellipse">
            <a:avLst/>
          </a:prstGeom>
          <a:solidFill>
            <a:srgbClr val="FDBF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2411760" y="2996952"/>
            <a:ext cx="504056" cy="35203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2123728" y="2708920"/>
            <a:ext cx="360040" cy="176020"/>
          </a:xfrm>
          <a:prstGeom prst="ellipse">
            <a:avLst/>
          </a:prstGeom>
          <a:solidFill>
            <a:srgbClr val="FDBF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5" name="Object 1"/>
          <p:cNvGraphicFramePr>
            <a:graphicFrameLocks noChangeAspect="1"/>
          </p:cNvGraphicFramePr>
          <p:nvPr/>
        </p:nvGraphicFramePr>
        <p:xfrm>
          <a:off x="467544" y="4221088"/>
          <a:ext cx="8320801" cy="504056"/>
        </p:xfrm>
        <a:graphic>
          <a:graphicData uri="http://schemas.openxmlformats.org/presentationml/2006/ole">
            <p:oleObj spid="_x0000_s1025" name="Формула" r:id="rId3" imgW="3403600" imgH="228600" progId="Equation.3">
              <p:embed/>
            </p:oleObj>
          </a:graphicData>
        </a:graphic>
      </p:graphicFrame>
      <p:sp>
        <p:nvSpPr>
          <p:cNvPr id="42" name="Стрелка вправо 41"/>
          <p:cNvSpPr/>
          <p:nvPr/>
        </p:nvSpPr>
        <p:spPr>
          <a:xfrm>
            <a:off x="4572000" y="292494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4644008" y="2564904"/>
            <a:ext cx="360040" cy="584775"/>
          </a:xfrm>
          <a:prstGeom prst="rect">
            <a:avLst/>
          </a:prstGeom>
          <a:noFill/>
        </p:spPr>
        <p:txBody>
          <a:bodyPr wrap="square" rtlCol="0">
            <a:spAutoFit/>
          </a:bodyPr>
          <a:lstStyle/>
          <a:p>
            <a:r>
              <a:rPr lang="en-US" sz="3200" dirty="0" smtClean="0"/>
              <a:t>A</a:t>
            </a:r>
            <a:endParaRPr lang="ru-RU" sz="3200" dirty="0"/>
          </a:p>
        </p:txBody>
      </p:sp>
      <p:sp>
        <p:nvSpPr>
          <p:cNvPr id="44" name="TextBox 43"/>
          <p:cNvSpPr txBox="1"/>
          <p:nvPr/>
        </p:nvSpPr>
        <p:spPr>
          <a:xfrm>
            <a:off x="4860032" y="2492896"/>
            <a:ext cx="309700" cy="400110"/>
          </a:xfrm>
          <a:prstGeom prst="rect">
            <a:avLst/>
          </a:prstGeom>
          <a:noFill/>
        </p:spPr>
        <p:txBody>
          <a:bodyPr wrap="none" rtlCol="0">
            <a:spAutoFit/>
          </a:bodyPr>
          <a:lstStyle/>
          <a:p>
            <a:r>
              <a:rPr lang="en-US" sz="2000" dirty="0" smtClean="0"/>
              <a:t>E</a:t>
            </a:r>
            <a:endParaRPr lang="ru-RU" sz="2000" dirty="0"/>
          </a:p>
        </p:txBody>
      </p:sp>
      <p:sp>
        <p:nvSpPr>
          <p:cNvPr id="45" name="TextBox 44"/>
          <p:cNvSpPr txBox="1"/>
          <p:nvPr/>
        </p:nvSpPr>
        <p:spPr>
          <a:xfrm>
            <a:off x="323528" y="4869160"/>
            <a:ext cx="6366936" cy="1384995"/>
          </a:xfrm>
          <a:prstGeom prst="rect">
            <a:avLst/>
          </a:prstGeom>
          <a:noFill/>
        </p:spPr>
        <p:txBody>
          <a:bodyPr wrap="none" rtlCol="0">
            <a:spAutoFit/>
          </a:bodyPr>
          <a:lstStyle/>
          <a:p>
            <a:r>
              <a:rPr lang="en-US" sz="2800" dirty="0" smtClean="0"/>
              <a:t>A – result of assimilation in mixed families </a:t>
            </a:r>
            <a:br>
              <a:rPr lang="en-US" sz="2800" dirty="0" smtClean="0"/>
            </a:br>
            <a:r>
              <a:rPr lang="en-US" sz="2800" dirty="0" smtClean="0"/>
              <a:t>P - population size of ethnicity E</a:t>
            </a:r>
            <a:br>
              <a:rPr lang="en-US" sz="2800" dirty="0" smtClean="0"/>
            </a:br>
            <a:r>
              <a:rPr lang="en-US" sz="2800" dirty="0" smtClean="0"/>
              <a:t>B – births, D – deaths, M - migration</a:t>
            </a:r>
            <a:endParaRPr lang="ru-R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268760"/>
            <a:ext cx="8964488" cy="576064"/>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2. Current ethnic structure of the population in Russia</a:t>
            </a: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79" name="Picture 3"/>
          <p:cNvPicPr>
            <a:picLocks noChangeAspect="1" noChangeArrowheads="1"/>
          </p:cNvPicPr>
          <p:nvPr/>
        </p:nvPicPr>
        <p:blipFill>
          <a:blip r:embed="rId2" cstate="print"/>
          <a:srcRect l="15134" t="29328" r="45849" b="14563"/>
          <a:stretch>
            <a:fillRect/>
          </a:stretch>
        </p:blipFill>
        <p:spPr bwMode="auto">
          <a:xfrm>
            <a:off x="755575" y="1780476"/>
            <a:ext cx="8388425" cy="4888884"/>
          </a:xfrm>
          <a:prstGeom prst="rect">
            <a:avLst/>
          </a:prstGeom>
          <a:noFill/>
          <a:ln w="9525">
            <a:noFill/>
            <a:miter lim="800000"/>
            <a:headEnd/>
            <a:tailEnd/>
          </a:ln>
        </p:spPr>
      </p:pic>
      <p:sp>
        <p:nvSpPr>
          <p:cNvPr id="26" name="TextBox 25"/>
          <p:cNvSpPr txBox="1"/>
          <p:nvPr/>
        </p:nvSpPr>
        <p:spPr>
          <a:xfrm>
            <a:off x="323528" y="2492896"/>
            <a:ext cx="2380908" cy="523220"/>
          </a:xfrm>
          <a:prstGeom prst="rect">
            <a:avLst/>
          </a:prstGeom>
          <a:noFill/>
        </p:spPr>
        <p:txBody>
          <a:bodyPr wrap="none" rtlCol="0">
            <a:spAutoFit/>
          </a:bodyPr>
          <a:lstStyle/>
          <a:p>
            <a:r>
              <a:rPr lang="en-US" sz="2800" dirty="0" smtClean="0"/>
              <a:t>Top 26 peoples</a:t>
            </a:r>
            <a:endParaRPr lang="ru-RU"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268760"/>
            <a:ext cx="8964488" cy="2592288"/>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2.1. General features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Total number of ethnicities is about 200.</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A hundred of them have size of one thousand.</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7 peoples sized 1 million and more: </a:t>
            </a:r>
            <a:br>
              <a:rPr lang="en-US" sz="2400" b="1" dirty="0" smtClean="0">
                <a:latin typeface="Arial Narrow" pitchFamily="34" charset="0"/>
                <a:ea typeface="+mj-ea"/>
                <a:cs typeface="+mj-cs"/>
              </a:rPr>
            </a:br>
            <a:r>
              <a:rPr lang="en-US" sz="2400" b="1" dirty="0" smtClean="0"/>
              <a:t>Russians, Tatars, Ukrainians, </a:t>
            </a:r>
            <a:r>
              <a:rPr lang="en-US" sz="2400" b="1" dirty="0" err="1" smtClean="0"/>
              <a:t>Bashkirs</a:t>
            </a:r>
            <a:r>
              <a:rPr lang="en-US" sz="2400" b="1" dirty="0" smtClean="0"/>
              <a:t>, </a:t>
            </a:r>
            <a:r>
              <a:rPr lang="en-US" sz="2400" b="1" dirty="0" err="1" smtClean="0"/>
              <a:t>Chuvashs</a:t>
            </a:r>
            <a:r>
              <a:rPr lang="en-US" sz="2400" b="1" dirty="0" smtClean="0"/>
              <a:t>, Chechens, and Armenians.</a:t>
            </a:r>
            <a:br>
              <a:rPr lang="en-US" sz="2400" b="1" dirty="0" smtClean="0"/>
            </a:br>
            <a:r>
              <a:rPr lang="en-US" sz="2400" b="1" dirty="0" smtClean="0"/>
              <a:t>Russians are  about 80 per cent.</a:t>
            </a: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5602" name="Picture 2"/>
          <p:cNvPicPr>
            <a:picLocks noChangeAspect="1" noChangeArrowheads="1"/>
          </p:cNvPicPr>
          <p:nvPr/>
        </p:nvPicPr>
        <p:blipFill>
          <a:blip r:embed="rId2" cstate="print"/>
          <a:srcRect l="10983" t="23422" r="20115" b="11610"/>
          <a:stretch>
            <a:fillRect/>
          </a:stretch>
        </p:blipFill>
        <p:spPr bwMode="auto">
          <a:xfrm>
            <a:off x="683568" y="4005064"/>
            <a:ext cx="7416824" cy="285293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268760"/>
            <a:ext cx="8964488" cy="5328592"/>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2.2. Five groups of peoples:</a:t>
            </a:r>
          </a:p>
          <a:p>
            <a:pPr marL="514350" lvl="0" indent="-514350">
              <a:spcBef>
                <a:spcPct val="0"/>
              </a:spcBef>
            </a:pPr>
            <a:r>
              <a:rPr lang="en-US" sz="2400" b="1" dirty="0" smtClean="0">
                <a:latin typeface="Arial Narrow" pitchFamily="34" charset="0"/>
                <a:ea typeface="+mj-ea"/>
                <a:cs typeface="+mj-cs"/>
              </a:rPr>
              <a:t>1 -</a:t>
            </a:r>
            <a:r>
              <a:rPr lang="en-US" sz="2400" b="1" dirty="0" smtClean="0"/>
              <a:t> </a:t>
            </a:r>
            <a:r>
              <a:rPr lang="en-US" sz="2400" b="1" dirty="0" err="1" smtClean="0"/>
              <a:t>Bashkirs</a:t>
            </a:r>
            <a:r>
              <a:rPr lang="en-US" sz="2400" b="1" dirty="0" smtClean="0"/>
              <a:t>, </a:t>
            </a:r>
            <a:r>
              <a:rPr lang="en-US" sz="2400" b="1" dirty="0" err="1" smtClean="0"/>
              <a:t>Mordvins</a:t>
            </a:r>
            <a:r>
              <a:rPr lang="en-US" sz="2400" b="1" dirty="0" smtClean="0"/>
              <a:t>, Tatars, Chechens, </a:t>
            </a:r>
            <a:r>
              <a:rPr lang="en-US" sz="2400" b="1" dirty="0" err="1" smtClean="0"/>
              <a:t>Chuvashs</a:t>
            </a:r>
            <a:r>
              <a:rPr lang="en-US" sz="2400" b="1" dirty="0" smtClean="0"/>
              <a:t>, </a:t>
            </a:r>
            <a:r>
              <a:rPr lang="en-US" sz="2400" b="1" dirty="0" err="1" smtClean="0"/>
              <a:t>Lezghins</a:t>
            </a:r>
            <a:r>
              <a:rPr lang="en-US" sz="2400" b="1" dirty="0" smtClean="0"/>
              <a:t>, </a:t>
            </a:r>
            <a:r>
              <a:rPr lang="en-US" sz="2400" b="1" dirty="0" err="1" smtClean="0"/>
              <a:t>Darghins</a:t>
            </a:r>
            <a:r>
              <a:rPr lang="en-US" sz="2400" b="1" dirty="0" smtClean="0"/>
              <a:t>, </a:t>
            </a:r>
            <a:r>
              <a:rPr lang="en-US" sz="2400" b="1" dirty="0" err="1" smtClean="0"/>
              <a:t>Avarlar</a:t>
            </a:r>
            <a:r>
              <a:rPr lang="en-US" sz="2400" b="1" dirty="0" smtClean="0"/>
              <a:t>, </a:t>
            </a:r>
            <a:r>
              <a:rPr lang="en-US" sz="2400" b="1" dirty="0" err="1" smtClean="0"/>
              <a:t>Koumyks</a:t>
            </a:r>
            <a:r>
              <a:rPr lang="en-US" sz="2400" b="1" dirty="0" smtClean="0"/>
              <a:t>, </a:t>
            </a:r>
            <a:r>
              <a:rPr lang="en-US" sz="2400" b="1" dirty="0" err="1" smtClean="0"/>
              <a:t>Kabardinians</a:t>
            </a:r>
            <a:r>
              <a:rPr lang="en-US" sz="2400" b="1" dirty="0" smtClean="0"/>
              <a:t>, </a:t>
            </a:r>
            <a:r>
              <a:rPr lang="en-US" sz="2400" b="1" dirty="0" err="1" smtClean="0"/>
              <a:t>Tuvinians</a:t>
            </a:r>
            <a:r>
              <a:rPr lang="en-US" sz="2400" b="1" dirty="0" smtClean="0"/>
              <a:t>, and other living on the territory of Russia for centuries</a:t>
            </a:r>
          </a:p>
          <a:p>
            <a:pPr marL="514350" lvl="0" indent="-514350">
              <a:spcBef>
                <a:spcPct val="0"/>
              </a:spcBef>
            </a:pPr>
            <a:r>
              <a:rPr kumimoji="0" lang="en-US" sz="2400" b="1" i="0" u="none" strike="noStrike" kern="1200" cap="none" spc="0" normalizeH="0" baseline="0" noProof="0" dirty="0" smtClean="0">
                <a:ln>
                  <a:noFill/>
                </a:ln>
                <a:effectLst/>
                <a:uLnTx/>
                <a:uFillTx/>
                <a:latin typeface="Arial Narrow" pitchFamily="34" charset="0"/>
                <a:ea typeface="+mj-ea"/>
                <a:cs typeface="+mj-cs"/>
              </a:rPr>
              <a:t>2</a:t>
            </a:r>
            <a:r>
              <a:rPr kumimoji="0" lang="en-US" sz="2400" b="1" i="0" u="none" strike="noStrike" kern="1200" cap="none" spc="0" normalizeH="0" noProof="0" dirty="0" smtClean="0">
                <a:ln>
                  <a:noFill/>
                </a:ln>
                <a:effectLst/>
                <a:uLnTx/>
                <a:uFillTx/>
                <a:latin typeface="Arial Narrow" pitchFamily="34" charset="0"/>
                <a:ea typeface="+mj-ea"/>
                <a:cs typeface="+mj-cs"/>
              </a:rPr>
              <a:t> - P</a:t>
            </a:r>
            <a:r>
              <a:rPr lang="en-US" sz="2400" b="1" dirty="0" err="1" smtClean="0"/>
              <a:t>eoples</a:t>
            </a:r>
            <a:r>
              <a:rPr lang="en-US" sz="2400" b="1" dirty="0" smtClean="0"/>
              <a:t> of ex-USSR: Ukrainians, Armenians, </a:t>
            </a:r>
            <a:r>
              <a:rPr lang="en-US" sz="2400" b="1" dirty="0" err="1" smtClean="0"/>
              <a:t>Belorussians</a:t>
            </a:r>
            <a:r>
              <a:rPr lang="en-US" sz="2400" b="1" dirty="0" smtClean="0"/>
              <a:t>, Kazakhs, </a:t>
            </a:r>
            <a:r>
              <a:rPr lang="en-US" sz="2400" b="1" dirty="0" err="1" smtClean="0"/>
              <a:t>Azerbaijanians</a:t>
            </a:r>
            <a:r>
              <a:rPr lang="en-US" sz="2400" b="1" dirty="0" smtClean="0"/>
              <a:t>, Georgians, Moldavians, Uzbeks, </a:t>
            </a:r>
            <a:r>
              <a:rPr lang="en-US" sz="2400" b="1" dirty="0" err="1" smtClean="0"/>
              <a:t>Tadjiks</a:t>
            </a:r>
            <a:r>
              <a:rPr lang="en-US" sz="2400" b="1" dirty="0" smtClean="0"/>
              <a:t>, Lithuanians, Turkmens, Kyrgyz, Letts, </a:t>
            </a:r>
            <a:r>
              <a:rPr lang="en-US" sz="2400" b="1" dirty="0" err="1" smtClean="0"/>
              <a:t>Abkhasians</a:t>
            </a:r>
            <a:r>
              <a:rPr lang="en-US" sz="2400" b="1" dirty="0" smtClean="0"/>
              <a:t>, </a:t>
            </a:r>
            <a:r>
              <a:rPr lang="en-US" sz="2400" b="1" dirty="0" err="1" smtClean="0"/>
              <a:t>Karakalpaks</a:t>
            </a:r>
            <a:r>
              <a:rPr lang="en-US" sz="2400" b="1" dirty="0" smtClean="0"/>
              <a:t>, </a:t>
            </a:r>
            <a:r>
              <a:rPr lang="en-US" sz="2400" b="1" dirty="0" err="1" smtClean="0"/>
              <a:t>Gagauz</a:t>
            </a:r>
            <a:r>
              <a:rPr lang="en-US" sz="2400" b="1" dirty="0" smtClean="0"/>
              <a:t>. Total size is 7 million.</a:t>
            </a:r>
          </a:p>
          <a:p>
            <a:pPr marL="514350" lvl="0" indent="-514350">
              <a:spcBef>
                <a:spcPct val="0"/>
              </a:spcBef>
            </a:pPr>
            <a:r>
              <a:rPr kumimoji="0" lang="en-US" sz="2400" b="1" i="0" u="none" strike="noStrike" kern="1200" cap="none" spc="0" normalizeH="0" baseline="0" noProof="0" dirty="0" smtClean="0">
                <a:ln>
                  <a:noFill/>
                </a:ln>
                <a:effectLst/>
                <a:uLnTx/>
                <a:uFillTx/>
                <a:latin typeface="Arial Narrow" pitchFamily="34" charset="0"/>
                <a:ea typeface="+mj-ea"/>
                <a:cs typeface="+mj-cs"/>
              </a:rPr>
              <a:t>3 – Peoples outside ex-USSR: </a:t>
            </a:r>
            <a:r>
              <a:rPr lang="en-US" sz="2400" b="1" dirty="0" smtClean="0"/>
              <a:t>Vietnamese, Chinese, Turks, Kurds, Afghans, Arabs  (200 thousand) </a:t>
            </a:r>
          </a:p>
          <a:p>
            <a:pPr marL="514350" lvl="0" indent="-514350">
              <a:spcBef>
                <a:spcPct val="0"/>
              </a:spcBef>
            </a:pPr>
            <a:r>
              <a:rPr kumimoji="0" lang="en-US" sz="2400" b="1" i="0" u="none" strike="noStrike" kern="1200" cap="none" spc="0" normalizeH="0" baseline="0" noProof="0" dirty="0" smtClean="0">
                <a:ln>
                  <a:noFill/>
                </a:ln>
                <a:effectLst/>
                <a:uLnTx/>
                <a:uFillTx/>
                <a:latin typeface="Arial Narrow" pitchFamily="34" charset="0"/>
                <a:ea typeface="+mj-ea"/>
                <a:cs typeface="+mj-cs"/>
              </a:rPr>
              <a:t>4 – Germans</a:t>
            </a:r>
            <a:r>
              <a:rPr lang="en-US" sz="2400" b="1" dirty="0" smtClean="0">
                <a:latin typeface="Arial Narrow" pitchFamily="34" charset="0"/>
                <a:ea typeface="+mj-ea"/>
                <a:cs typeface="+mj-cs"/>
              </a:rPr>
              <a:t>, Jews (0.5 per cent)</a:t>
            </a:r>
          </a:p>
          <a:p>
            <a:pPr marL="514350" lvl="0" indent="-514350">
              <a:spcBef>
                <a:spcPct val="0"/>
              </a:spcBef>
            </a:pPr>
            <a:r>
              <a:rPr kumimoji="0" lang="en-US" sz="2400" b="1" i="0" u="none" strike="noStrike" kern="1200" cap="none" spc="0" normalizeH="0" baseline="0" noProof="0" dirty="0" smtClean="0">
                <a:ln>
                  <a:noFill/>
                </a:ln>
                <a:effectLst/>
                <a:uLnTx/>
                <a:uFillTx/>
                <a:latin typeface="Arial Narrow" pitchFamily="34" charset="0"/>
                <a:ea typeface="+mj-ea"/>
                <a:cs typeface="+mj-cs"/>
              </a:rPr>
              <a:t>5</a:t>
            </a:r>
            <a:r>
              <a:rPr kumimoji="0" lang="en-US" sz="2400" b="1" i="0" u="none" strike="noStrike" kern="1200" cap="none" spc="0" normalizeH="0" noProof="0" dirty="0" smtClean="0">
                <a:ln>
                  <a:noFill/>
                </a:ln>
                <a:effectLst/>
                <a:uLnTx/>
                <a:uFillTx/>
                <a:latin typeface="Arial Narrow" pitchFamily="34" charset="0"/>
                <a:ea typeface="+mj-ea"/>
                <a:cs typeface="+mj-cs"/>
              </a:rPr>
              <a:t> - </a:t>
            </a:r>
            <a:r>
              <a:rPr lang="en-US" sz="2400" b="1" dirty="0" smtClean="0"/>
              <a:t>Serbs, Croatians, Romanians, Bulgarians, Poles, Hungarians, Finns, Austrians, etc. (160 thousand)</a:t>
            </a:r>
          </a:p>
          <a:p>
            <a:pPr marL="514350" lvl="0" indent="-514350">
              <a:spcBef>
                <a:spcPct val="0"/>
              </a:spcBef>
            </a:pP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052736"/>
            <a:ext cx="8964488" cy="648072"/>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2.3. Top 26 ethnicities. Russia, 2002, thousands</a:t>
            </a: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6626" name="Picture 2"/>
          <p:cNvPicPr>
            <a:picLocks noChangeAspect="1" noChangeArrowheads="1"/>
          </p:cNvPicPr>
          <p:nvPr/>
        </p:nvPicPr>
        <p:blipFill>
          <a:blip r:embed="rId2" cstate="print"/>
          <a:srcRect l="6485" t="30805" r="45991" b="18336"/>
          <a:stretch>
            <a:fillRect/>
          </a:stretch>
        </p:blipFill>
        <p:spPr bwMode="auto">
          <a:xfrm>
            <a:off x="683568" y="1772816"/>
            <a:ext cx="8460432" cy="475252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052736"/>
            <a:ext cx="8964488" cy="648072"/>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2.4. </a:t>
            </a:r>
            <a:r>
              <a:rPr lang="en-US" sz="2200" b="1" dirty="0" smtClean="0">
                <a:latin typeface="Arial Narrow" pitchFamily="34" charset="0"/>
              </a:rPr>
              <a:t>Change in the proportion of ethnic groups between 1970 and 2002, percent</a:t>
            </a:r>
            <a:endParaRPr kumimoji="0" lang="en-US" sz="22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650" name="Picture 2"/>
          <p:cNvPicPr>
            <a:picLocks noChangeAspect="1" noChangeArrowheads="1"/>
          </p:cNvPicPr>
          <p:nvPr/>
        </p:nvPicPr>
        <p:blipFill>
          <a:blip r:embed="rId2" cstate="print"/>
          <a:srcRect l="30077" t="24899" r="35057" b="10133"/>
          <a:stretch>
            <a:fillRect/>
          </a:stretch>
        </p:blipFill>
        <p:spPr bwMode="auto">
          <a:xfrm>
            <a:off x="971600" y="1628800"/>
            <a:ext cx="7344816" cy="5229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79512" y="188640"/>
            <a:ext cx="8964488" cy="648072"/>
          </a:xfrm>
          <a:prstGeom prst="rect">
            <a:avLst/>
          </a:prstGeom>
        </p:spPr>
        <p:txBody>
          <a:bodyPr vert="horz" lIns="91440" tIns="45720" rIns="91440" bIns="45720" rtlCol="0" anchor="ctr">
            <a:noAutofit/>
          </a:bodyPr>
          <a:lstStyle/>
          <a:p>
            <a:pPr marL="514350" lvl="0" indent="-514350">
              <a:spcBef>
                <a:spcPct val="0"/>
              </a:spcBef>
            </a:pPr>
            <a:r>
              <a:rPr lang="ru-RU" sz="2400" b="1" dirty="0" smtClean="0">
                <a:latin typeface="Arial Narrow" pitchFamily="34" charset="0"/>
                <a:ea typeface="+mj-ea"/>
                <a:cs typeface="+mj-cs"/>
              </a:rPr>
              <a:t>3</a:t>
            </a:r>
            <a:r>
              <a:rPr lang="en-US" sz="2400" b="1" dirty="0" smtClean="0">
                <a:latin typeface="Arial Narrow" pitchFamily="34" charset="0"/>
                <a:ea typeface="+mj-ea"/>
                <a:cs typeface="+mj-cs"/>
              </a:rPr>
              <a:t>.</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The role of mixed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3.1. Data and methods</a:t>
            </a:r>
            <a:endParaRPr kumimoji="0" lang="en-US" sz="22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TextBox 6"/>
          <p:cNvSpPr txBox="1"/>
          <p:nvPr/>
        </p:nvSpPr>
        <p:spPr>
          <a:xfrm>
            <a:off x="395536" y="1268760"/>
            <a:ext cx="8496944" cy="4524315"/>
          </a:xfrm>
          <a:prstGeom prst="rect">
            <a:avLst/>
          </a:prstGeom>
          <a:noFill/>
        </p:spPr>
        <p:txBody>
          <a:bodyPr wrap="square" rtlCol="0">
            <a:spAutoFit/>
          </a:bodyPr>
          <a:lstStyle/>
          <a:p>
            <a:r>
              <a:rPr lang="en-US" sz="3600" b="1" dirty="0" smtClean="0">
                <a:solidFill>
                  <a:srgbClr val="800080"/>
                </a:solidFill>
              </a:rPr>
              <a:t>1994 </a:t>
            </a:r>
            <a:r>
              <a:rPr lang="en-US" sz="3600" b="1" dirty="0" err="1" smtClean="0">
                <a:solidFill>
                  <a:srgbClr val="800080"/>
                </a:solidFill>
              </a:rPr>
              <a:t>microcensus</a:t>
            </a:r>
            <a:r>
              <a:rPr lang="en-US" sz="3600" b="1" dirty="0" smtClean="0">
                <a:solidFill>
                  <a:srgbClr val="800080"/>
                </a:solidFill>
              </a:rPr>
              <a:t> individual database:</a:t>
            </a:r>
            <a:br>
              <a:rPr lang="en-US" sz="3600" b="1" dirty="0" smtClean="0">
                <a:solidFill>
                  <a:srgbClr val="800080"/>
                </a:solidFill>
              </a:rPr>
            </a:br>
            <a:r>
              <a:rPr lang="en-US" sz="3600" b="1" dirty="0" smtClean="0">
                <a:solidFill>
                  <a:srgbClr val="800080"/>
                </a:solidFill>
              </a:rPr>
              <a:t>7 million persons (5 per cent) were covered.</a:t>
            </a:r>
            <a:br>
              <a:rPr lang="en-US" sz="3600" b="1" dirty="0" smtClean="0">
                <a:solidFill>
                  <a:srgbClr val="800080"/>
                </a:solidFill>
              </a:rPr>
            </a:br>
            <a:r>
              <a:rPr lang="en-US" sz="3600" b="1" dirty="0" smtClean="0">
                <a:solidFill>
                  <a:srgbClr val="800080"/>
                </a:solidFill>
              </a:rPr>
              <a:t>1 749 906 marital pairs .</a:t>
            </a:r>
          </a:p>
          <a:p>
            <a:r>
              <a:rPr lang="en-US" sz="3600" b="1" dirty="0" smtClean="0">
                <a:solidFill>
                  <a:srgbClr val="800080"/>
                </a:solidFill>
              </a:rPr>
              <a:t>Demographic characteristics used:  age, sex, marital status, ethnicity, children born, a set of household members</a:t>
            </a:r>
          </a:p>
          <a:p>
            <a:r>
              <a:rPr lang="en-US" sz="3600" b="1" dirty="0" smtClean="0">
                <a:solidFill>
                  <a:srgbClr val="800080"/>
                </a:solidFill>
              </a:rPr>
              <a:t>Special computer software was developed.</a:t>
            </a:r>
            <a:endParaRPr lang="ru-RU" sz="3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79512" y="188640"/>
            <a:ext cx="8964488" cy="648072"/>
          </a:xfrm>
          <a:prstGeom prst="rect">
            <a:avLst/>
          </a:prstGeom>
        </p:spPr>
        <p:txBody>
          <a:bodyPr vert="horz" lIns="91440" tIns="45720" rIns="91440" bIns="45720" rtlCol="0" anchor="ctr">
            <a:noAutofit/>
          </a:bodyPr>
          <a:lstStyle/>
          <a:p>
            <a:pPr marL="514350" lvl="0" indent="-514350">
              <a:spcBef>
                <a:spcPct val="0"/>
              </a:spcBef>
            </a:pPr>
            <a:r>
              <a:rPr lang="ru-RU" sz="2400" b="1" dirty="0" smtClean="0">
                <a:latin typeface="Arial Narrow" pitchFamily="34" charset="0"/>
                <a:ea typeface="+mj-ea"/>
                <a:cs typeface="+mj-cs"/>
              </a:rPr>
              <a:t>3</a:t>
            </a:r>
            <a:r>
              <a:rPr lang="en-US" sz="2400" b="1" dirty="0" smtClean="0">
                <a:latin typeface="Arial Narrow" pitchFamily="34" charset="0"/>
                <a:ea typeface="+mj-ea"/>
                <a:cs typeface="+mj-cs"/>
              </a:rPr>
              <a:t>.</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The role of mixed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3.1. Ethnic homogeneity of marital pairs. Selected ethnicities</a:t>
            </a:r>
            <a:endParaRPr kumimoji="0" lang="en-US" sz="22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3554" name="Picture 2"/>
          <p:cNvPicPr>
            <a:picLocks noChangeAspect="1" noChangeArrowheads="1"/>
          </p:cNvPicPr>
          <p:nvPr/>
        </p:nvPicPr>
        <p:blipFill>
          <a:blip r:embed="rId2" cstate="print"/>
          <a:srcRect l="25095" t="24899" r="25096" b="13086"/>
          <a:stretch>
            <a:fillRect/>
          </a:stretch>
        </p:blipFill>
        <p:spPr bwMode="auto">
          <a:xfrm>
            <a:off x="467544" y="836711"/>
            <a:ext cx="8496944" cy="594786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79512" y="188640"/>
            <a:ext cx="8964488" cy="1224136"/>
          </a:xfrm>
          <a:prstGeom prst="rect">
            <a:avLst/>
          </a:prstGeom>
        </p:spPr>
        <p:txBody>
          <a:bodyPr vert="horz" lIns="91440" tIns="45720" rIns="91440" bIns="45720" rtlCol="0" anchor="ctr">
            <a:noAutofit/>
          </a:bodyPr>
          <a:lstStyle/>
          <a:p>
            <a:pPr marL="514350" lvl="0" indent="-514350">
              <a:spcBef>
                <a:spcPct val="0"/>
              </a:spcBef>
            </a:pPr>
            <a:r>
              <a:rPr lang="ru-RU" sz="2400" b="1" dirty="0" smtClean="0">
                <a:latin typeface="Arial Narrow" pitchFamily="34" charset="0"/>
                <a:ea typeface="+mj-ea"/>
                <a:cs typeface="+mj-cs"/>
              </a:rPr>
              <a:t>3</a:t>
            </a:r>
            <a:r>
              <a:rPr lang="en-US" sz="2400" b="1" dirty="0" smtClean="0">
                <a:latin typeface="Arial Narrow" pitchFamily="34" charset="0"/>
                <a:ea typeface="+mj-ea"/>
                <a:cs typeface="+mj-cs"/>
              </a:rPr>
              <a:t>.</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The role of mixed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3.2. Ratio of </a:t>
            </a:r>
            <a:r>
              <a:rPr lang="en-US" sz="2400" b="1" dirty="0" smtClean="0">
                <a:latin typeface="Arial Narrow" pitchFamily="34" charset="0"/>
              </a:rPr>
              <a:t>mono-ethnic to </a:t>
            </a:r>
            <a:r>
              <a:rPr lang="en-US" sz="2400" b="1" dirty="0" smtClean="0">
                <a:latin typeface="Arial Narrow" pitchFamily="34" charset="0"/>
                <a:ea typeface="+mj-ea"/>
                <a:cs typeface="+mj-cs"/>
              </a:rPr>
              <a:t>multiethnic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Selected ethnicities: poles and the center</a:t>
            </a:r>
            <a:endParaRPr kumimoji="0" lang="en-US" sz="22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TextBox 4"/>
          <p:cNvSpPr txBox="1"/>
          <p:nvPr/>
        </p:nvSpPr>
        <p:spPr>
          <a:xfrm>
            <a:off x="3059832" y="1556792"/>
            <a:ext cx="3181705" cy="4524315"/>
          </a:xfrm>
          <a:prstGeom prst="rect">
            <a:avLst/>
          </a:prstGeom>
          <a:noFill/>
        </p:spPr>
        <p:txBody>
          <a:bodyPr wrap="none" rtlCol="0">
            <a:spAutoFit/>
          </a:bodyPr>
          <a:lstStyle/>
          <a:p>
            <a:r>
              <a:rPr lang="en-US" sz="3600" b="1" dirty="0" smtClean="0">
                <a:solidFill>
                  <a:srgbClr val="9A0A67"/>
                </a:solidFill>
              </a:rPr>
              <a:t>Uzbeks 1:12</a:t>
            </a:r>
            <a:br>
              <a:rPr lang="en-US" sz="3600" b="1" dirty="0" smtClean="0">
                <a:solidFill>
                  <a:srgbClr val="9A0A67"/>
                </a:solidFill>
              </a:rPr>
            </a:br>
            <a:r>
              <a:rPr lang="en-US" sz="3600" b="1" dirty="0" smtClean="0">
                <a:solidFill>
                  <a:srgbClr val="9A0A67"/>
                </a:solidFill>
              </a:rPr>
              <a:t>Georgians 1:4</a:t>
            </a:r>
            <a:br>
              <a:rPr lang="en-US" sz="3600" b="1" dirty="0" smtClean="0">
                <a:solidFill>
                  <a:srgbClr val="9A0A67"/>
                </a:solidFill>
              </a:rPr>
            </a:br>
            <a:r>
              <a:rPr lang="en-US" sz="3600" b="1" dirty="0" err="1" smtClean="0">
                <a:solidFill>
                  <a:srgbClr val="9A0A67"/>
                </a:solidFill>
              </a:rPr>
              <a:t>Mordovians</a:t>
            </a:r>
            <a:r>
              <a:rPr lang="en-US" sz="3600" b="1" dirty="0" smtClean="0">
                <a:solidFill>
                  <a:srgbClr val="9A0A67"/>
                </a:solidFill>
              </a:rPr>
              <a:t> 1:3</a:t>
            </a:r>
            <a:br>
              <a:rPr lang="en-US" sz="3600" b="1" dirty="0" smtClean="0">
                <a:solidFill>
                  <a:srgbClr val="9A0A67"/>
                </a:solidFill>
              </a:rPr>
            </a:br>
            <a:r>
              <a:rPr lang="en-US" sz="3600" b="1" dirty="0" smtClean="0">
                <a:solidFill>
                  <a:srgbClr val="9A0A67"/>
                </a:solidFill>
              </a:rPr>
              <a:t>Armenians 1:1</a:t>
            </a:r>
            <a:br>
              <a:rPr lang="en-US" sz="3600" b="1" dirty="0" smtClean="0">
                <a:solidFill>
                  <a:srgbClr val="9A0A67"/>
                </a:solidFill>
              </a:rPr>
            </a:br>
            <a:r>
              <a:rPr lang="en-US" sz="3600" b="1" dirty="0" err="1" smtClean="0">
                <a:solidFill>
                  <a:srgbClr val="9A0A67"/>
                </a:solidFill>
              </a:rPr>
              <a:t>Bashkirs</a:t>
            </a:r>
            <a:r>
              <a:rPr lang="en-US" sz="3600" b="1" dirty="0" smtClean="0">
                <a:solidFill>
                  <a:srgbClr val="9A0A67"/>
                </a:solidFill>
              </a:rPr>
              <a:t> 1:1</a:t>
            </a:r>
            <a:br>
              <a:rPr lang="en-US" sz="3600" b="1" dirty="0" smtClean="0">
                <a:solidFill>
                  <a:srgbClr val="9A0A67"/>
                </a:solidFill>
              </a:rPr>
            </a:br>
            <a:r>
              <a:rPr lang="en-US" sz="3600" b="1" dirty="0" smtClean="0">
                <a:solidFill>
                  <a:srgbClr val="9A0A67"/>
                </a:solidFill>
              </a:rPr>
              <a:t>Kazakhs 2:1</a:t>
            </a:r>
            <a:br>
              <a:rPr lang="en-US" sz="3600" b="1" dirty="0" smtClean="0">
                <a:solidFill>
                  <a:srgbClr val="9A0A67"/>
                </a:solidFill>
              </a:rPr>
            </a:br>
            <a:r>
              <a:rPr lang="en-US" sz="3600" b="1" dirty="0" err="1" smtClean="0">
                <a:solidFill>
                  <a:srgbClr val="9A0A67"/>
                </a:solidFill>
              </a:rPr>
              <a:t>Yakuts</a:t>
            </a:r>
            <a:r>
              <a:rPr lang="en-US" sz="3600" b="1" dirty="0" smtClean="0">
                <a:solidFill>
                  <a:srgbClr val="9A0A67"/>
                </a:solidFill>
              </a:rPr>
              <a:t> 4:1</a:t>
            </a:r>
          </a:p>
          <a:p>
            <a:r>
              <a:rPr lang="en-US" sz="3600" b="1" dirty="0" err="1" smtClean="0">
                <a:solidFill>
                  <a:srgbClr val="9A0A67"/>
                </a:solidFill>
              </a:rPr>
              <a:t>Tuvinians</a:t>
            </a:r>
            <a:r>
              <a:rPr lang="en-US" sz="3600" b="1" dirty="0" smtClean="0">
                <a:solidFill>
                  <a:srgbClr val="9A0A67"/>
                </a:solidFill>
              </a:rPr>
              <a:t> 13:1</a:t>
            </a:r>
            <a:endParaRPr lang="ru-RU" sz="3600" b="1" dirty="0">
              <a:solidFill>
                <a:srgbClr val="9A0A6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79512" y="188640"/>
            <a:ext cx="8964488" cy="1224136"/>
          </a:xfrm>
          <a:prstGeom prst="rect">
            <a:avLst/>
          </a:prstGeom>
        </p:spPr>
        <p:txBody>
          <a:bodyPr vert="horz" lIns="91440" tIns="45720" rIns="91440" bIns="45720" rtlCol="0" anchor="ctr">
            <a:noAutofit/>
          </a:bodyPr>
          <a:lstStyle/>
          <a:p>
            <a:pPr marL="514350" lvl="0" indent="-514350">
              <a:spcBef>
                <a:spcPct val="0"/>
              </a:spcBef>
            </a:pPr>
            <a:r>
              <a:rPr lang="ru-RU" sz="2400" b="1" dirty="0" smtClean="0">
                <a:latin typeface="Arial Narrow" pitchFamily="34" charset="0"/>
                <a:ea typeface="+mj-ea"/>
                <a:cs typeface="+mj-cs"/>
              </a:rPr>
              <a:t>3</a:t>
            </a:r>
            <a:r>
              <a:rPr lang="en-US" sz="2400" b="1" dirty="0" smtClean="0">
                <a:latin typeface="Arial Narrow" pitchFamily="34" charset="0"/>
                <a:ea typeface="+mj-ea"/>
                <a:cs typeface="+mj-cs"/>
              </a:rPr>
              <a:t>.</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The role of mixed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3.3. Sex asymmetry at mixed family formation. </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Ratio of families with husband of a given ethnicity </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to 100 families with wife of this ethnicity</a:t>
            </a:r>
            <a:endParaRPr kumimoji="0" lang="en-US" sz="22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Диаграмма 8"/>
          <p:cNvGraphicFramePr/>
          <p:nvPr/>
        </p:nvGraphicFramePr>
        <p:xfrm>
          <a:off x="1259632" y="1638300"/>
          <a:ext cx="6301740" cy="52197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80728"/>
            <a:ext cx="7920880" cy="1008112"/>
          </a:xfrm>
        </p:spPr>
        <p:txBody>
          <a:bodyPr>
            <a:normAutofit fontScale="90000"/>
          </a:bodyPr>
          <a:lstStyle/>
          <a:p>
            <a:r>
              <a:rPr lang="en-US" sz="3200" b="1" dirty="0">
                <a:solidFill>
                  <a:schemeClr val="accent1">
                    <a:lumMod val="75000"/>
                  </a:schemeClr>
                </a:solidFill>
                <a:latin typeface="Arial Narrow" pitchFamily="34" charset="0"/>
              </a:rPr>
              <a:t>Role of Ethnically Mixed Families in Formation of Ethnic Structure of Russia’s Population</a:t>
            </a:r>
            <a:endParaRPr lang="ru-RU" sz="3200" b="1" dirty="0">
              <a:solidFill>
                <a:schemeClr val="accent1">
                  <a:lumMod val="75000"/>
                </a:schemeClr>
              </a:solidFill>
              <a:latin typeface="Arial Narrow" pitchFamily="34" charset="0"/>
            </a:endParaRPr>
          </a:p>
        </p:txBody>
      </p:sp>
      <p:pic>
        <p:nvPicPr>
          <p:cNvPr id="4" name="Picture 95" descr="logo_demogr_s"/>
          <p:cNvPicPr>
            <a:picLocks noChangeAspect="1" noChangeArrowheads="1"/>
          </p:cNvPicPr>
          <p:nvPr/>
        </p:nvPicPr>
        <p:blipFill>
          <a:blip r:embed="rId2" cstate="print"/>
          <a:srcRect/>
          <a:stretch>
            <a:fillRect/>
          </a:stretch>
        </p:blipFill>
        <p:spPr bwMode="auto">
          <a:xfrm>
            <a:off x="3707904" y="188640"/>
            <a:ext cx="792088" cy="795684"/>
          </a:xfrm>
          <a:prstGeom prst="rect">
            <a:avLst/>
          </a:prstGeom>
          <a:noFill/>
          <a:ln w="9525">
            <a:noFill/>
            <a:miter lim="800000"/>
            <a:headEnd/>
            <a:tailEnd/>
          </a:ln>
        </p:spPr>
      </p:pic>
      <p:pic>
        <p:nvPicPr>
          <p:cNvPr id="5" name="Picture 31" descr="logo0"/>
          <p:cNvPicPr>
            <a:picLocks noChangeAspect="1" noChangeArrowheads="1"/>
          </p:cNvPicPr>
          <p:nvPr/>
        </p:nvPicPr>
        <p:blipFill>
          <a:blip r:embed="rId3" cstate="print"/>
          <a:srcRect/>
          <a:stretch>
            <a:fillRect/>
          </a:stretch>
        </p:blipFill>
        <p:spPr bwMode="auto">
          <a:xfrm>
            <a:off x="7236296" y="260648"/>
            <a:ext cx="1728192" cy="314187"/>
          </a:xfrm>
          <a:prstGeom prst="rect">
            <a:avLst/>
          </a:prstGeom>
          <a:solidFill>
            <a:schemeClr val="bg1"/>
          </a:solidFill>
          <a:ln w="114300" cmpd="thinThick">
            <a:solidFill>
              <a:srgbClr val="66FF33"/>
            </a:solidFill>
            <a:miter lim="800000"/>
            <a:headEnd/>
            <a:tailEnd/>
          </a:ln>
        </p:spPr>
      </p:pic>
      <p:pic>
        <p:nvPicPr>
          <p:cNvPr id="6" name="Рисунок 5" descr="epc2010logo.png"/>
          <p:cNvPicPr>
            <a:picLocks noChangeAspect="1"/>
          </p:cNvPicPr>
          <p:nvPr/>
        </p:nvPicPr>
        <p:blipFill>
          <a:blip r:embed="rId4" cstate="print"/>
          <a:stretch>
            <a:fillRect/>
          </a:stretch>
        </p:blipFill>
        <p:spPr>
          <a:xfrm>
            <a:off x="251520" y="188640"/>
            <a:ext cx="3183512" cy="504056"/>
          </a:xfrm>
          <a:prstGeom prst="rect">
            <a:avLst/>
          </a:prstGeom>
        </p:spPr>
      </p:pic>
      <p:sp>
        <p:nvSpPr>
          <p:cNvPr id="9" name="Скругленный прямоугольник 8"/>
          <p:cNvSpPr/>
          <p:nvPr/>
        </p:nvSpPr>
        <p:spPr>
          <a:xfrm>
            <a:off x="4644008" y="260648"/>
            <a:ext cx="237626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hsen-logo.gif"/>
          <p:cNvPicPr>
            <a:picLocks noChangeAspect="1"/>
          </p:cNvPicPr>
          <p:nvPr/>
        </p:nvPicPr>
        <p:blipFill>
          <a:blip r:embed="rId5" cstate="print"/>
          <a:stretch>
            <a:fillRect/>
          </a:stretch>
        </p:blipFill>
        <p:spPr>
          <a:xfrm>
            <a:off x="4788024" y="332656"/>
            <a:ext cx="2124744" cy="318711"/>
          </a:xfrm>
          <a:prstGeom prst="rect">
            <a:avLst/>
          </a:prstGeom>
        </p:spPr>
      </p:pic>
      <p:sp>
        <p:nvSpPr>
          <p:cNvPr id="12" name="Заголовок 1"/>
          <p:cNvSpPr txBox="1">
            <a:spLocks/>
          </p:cNvSpPr>
          <p:nvPr/>
        </p:nvSpPr>
        <p:spPr>
          <a:xfrm>
            <a:off x="395536" y="2132856"/>
            <a:ext cx="4392488" cy="576064"/>
          </a:xfrm>
          <a:prstGeom prst="rect">
            <a:avLst/>
          </a:prstGeom>
        </p:spPr>
        <p:txBody>
          <a:bodyPr vert="horz" lIns="91440" tIns="45720" rIns="91440" bIns="45720" rtlCol="0" anchor="ctr">
            <a:normAutofit fontScale="97500"/>
          </a:bodyPr>
          <a:lstStyle/>
          <a:p>
            <a:pPr marL="514350" marR="0" lvl="0" indent="-514350" defTabSz="914400" rtl="0" eaLnBrk="1" fontAlgn="auto" latinLnBrk="0" hangingPunct="1">
              <a:lnSpc>
                <a:spcPct val="100000"/>
              </a:lnSpc>
              <a:spcBef>
                <a:spcPct val="0"/>
              </a:spcBef>
              <a:spcAft>
                <a:spcPts val="0"/>
              </a:spcAft>
              <a:buClrTx/>
              <a:buSzTx/>
              <a:buFontTx/>
              <a:buAutoNum type="arabicPeriod"/>
              <a:tabLst/>
              <a:defRPr/>
            </a:pPr>
            <a:r>
              <a:rPr kumimoji="0" lang="en-US" sz="3200" b="1" i="0" u="none" strike="noStrike" kern="1200" cap="none" spc="0" normalizeH="0" baseline="0" noProof="0" dirty="0" smtClean="0">
                <a:ln>
                  <a:noFill/>
                </a:ln>
                <a:solidFill>
                  <a:schemeClr val="accent1">
                    <a:lumMod val="75000"/>
                  </a:schemeClr>
                </a:solidFill>
                <a:effectLst/>
                <a:uLnTx/>
                <a:uFillTx/>
                <a:latin typeface="Arial Narrow" pitchFamily="34" charset="0"/>
                <a:ea typeface="+mj-ea"/>
                <a:cs typeface="+mj-cs"/>
              </a:rPr>
              <a:t>Theoretical Background</a:t>
            </a:r>
          </a:p>
        </p:txBody>
      </p:sp>
      <p:sp>
        <p:nvSpPr>
          <p:cNvPr id="13" name="Заголовок 1"/>
          <p:cNvSpPr txBox="1">
            <a:spLocks/>
          </p:cNvSpPr>
          <p:nvPr/>
        </p:nvSpPr>
        <p:spPr>
          <a:xfrm>
            <a:off x="1043608" y="2780928"/>
            <a:ext cx="7848872" cy="576064"/>
          </a:xfrm>
          <a:prstGeom prst="rect">
            <a:avLst/>
          </a:prstGeom>
        </p:spPr>
        <p:txBody>
          <a:bodyPr vert="horz" lIns="91440" tIns="45720" rIns="91440" bIns="45720" rtlCol="0" anchor="ctr">
            <a:normAutofit fontScale="60000" lnSpcReduction="20000"/>
          </a:bodyPr>
          <a:lstStyle/>
          <a:p>
            <a:pPr marL="514350" marR="0" lvl="0" indent="-514350" defTabSz="914400" rtl="0" eaLnBrk="1" fontAlgn="auto" latinLnBrk="0" hangingPunct="1">
              <a:lnSpc>
                <a:spcPct val="100000"/>
              </a:lnSpc>
              <a:spcBef>
                <a:spcPct val="0"/>
              </a:spcBef>
              <a:spcAft>
                <a:spcPts val="0"/>
              </a:spcAft>
              <a:buClrTx/>
              <a:buSzTx/>
              <a:tabLst/>
              <a:defRPr/>
            </a:pPr>
            <a:r>
              <a:rPr lang="en-US" sz="3200" b="1" dirty="0" smtClean="0">
                <a:latin typeface="Arial Narrow" pitchFamily="34" charset="0"/>
                <a:ea typeface="+mj-ea"/>
                <a:cs typeface="+mj-cs"/>
              </a:rPr>
              <a:t>1.1. Two ethnicities A, B. No mixed families. Different demographic parameters</a:t>
            </a:r>
            <a:endParaRPr kumimoji="0" lang="en-US" sz="3200" b="1" i="0" u="none" strike="noStrike" kern="1200" cap="none" spc="0" normalizeH="0" baseline="0" noProof="0" dirty="0" smtClean="0">
              <a:ln>
                <a:noFill/>
              </a:ln>
              <a:effectLst/>
              <a:uLnTx/>
              <a:uFillTx/>
              <a:latin typeface="Arial Narrow" pitchFamily="34" charset="0"/>
              <a:ea typeface="+mj-ea"/>
              <a:cs typeface="+mj-cs"/>
            </a:endParaRPr>
          </a:p>
        </p:txBody>
      </p:sp>
      <p:sp>
        <p:nvSpPr>
          <p:cNvPr id="15" name="Заголовок 1"/>
          <p:cNvSpPr txBox="1">
            <a:spLocks/>
          </p:cNvSpPr>
          <p:nvPr/>
        </p:nvSpPr>
        <p:spPr>
          <a:xfrm>
            <a:off x="971600" y="6281936"/>
            <a:ext cx="3024336" cy="576064"/>
          </a:xfrm>
          <a:prstGeom prst="rect">
            <a:avLst/>
          </a:prstGeom>
        </p:spPr>
        <p:txBody>
          <a:bodyPr vert="horz" lIns="91440" tIns="45720" rIns="91440" bIns="45720" rtlCol="0" anchor="ctr">
            <a:normAutofit fontScale="97500"/>
          </a:bodyPr>
          <a:lstStyle/>
          <a:p>
            <a:pPr marL="514350" marR="0" lvl="0" indent="-514350" defTabSz="914400" rtl="0" eaLnBrk="1" fontAlgn="auto" latinLnBrk="0" hangingPunct="1">
              <a:lnSpc>
                <a:spcPct val="100000"/>
              </a:lnSpc>
              <a:spcBef>
                <a:spcPct val="0"/>
              </a:spcBef>
              <a:spcAft>
                <a:spcPts val="0"/>
              </a:spcAft>
              <a:buClrTx/>
              <a:buSzTx/>
              <a:tabLst/>
              <a:defRPr/>
            </a:pPr>
            <a:r>
              <a:rPr lang="en-US" b="1" dirty="0"/>
              <a:t>Dynamics of population size</a:t>
            </a:r>
          </a:p>
        </p:txBody>
      </p:sp>
      <p:graphicFrame>
        <p:nvGraphicFramePr>
          <p:cNvPr id="17" name="Диаграмма 16"/>
          <p:cNvGraphicFramePr/>
          <p:nvPr/>
        </p:nvGraphicFramePr>
        <p:xfrm>
          <a:off x="4572000" y="3501008"/>
          <a:ext cx="3960440" cy="252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Диаграмма 17"/>
          <p:cNvGraphicFramePr/>
          <p:nvPr/>
        </p:nvGraphicFramePr>
        <p:xfrm>
          <a:off x="539552" y="3429000"/>
          <a:ext cx="3600400" cy="2820556"/>
        </p:xfrm>
        <a:graphic>
          <a:graphicData uri="http://schemas.openxmlformats.org/drawingml/2006/chart">
            <c:chart xmlns:c="http://schemas.openxmlformats.org/drawingml/2006/chart" xmlns:r="http://schemas.openxmlformats.org/officeDocument/2006/relationships" r:id="rId7"/>
          </a:graphicData>
        </a:graphic>
      </p:graphicFrame>
      <p:sp>
        <p:nvSpPr>
          <p:cNvPr id="19" name="Заголовок 1"/>
          <p:cNvSpPr txBox="1">
            <a:spLocks/>
          </p:cNvSpPr>
          <p:nvPr/>
        </p:nvSpPr>
        <p:spPr>
          <a:xfrm>
            <a:off x="5076056" y="6281936"/>
            <a:ext cx="3744416" cy="576064"/>
          </a:xfrm>
          <a:prstGeom prst="rect">
            <a:avLst/>
          </a:prstGeom>
        </p:spPr>
        <p:txBody>
          <a:bodyPr vert="horz" lIns="91440" tIns="45720" rIns="91440" bIns="45720" rtlCol="0" anchor="ctr">
            <a:normAutofit fontScale="97500"/>
          </a:bodyPr>
          <a:lstStyle/>
          <a:p>
            <a:pPr marL="514350" marR="0" lvl="0" indent="-514350" defTabSz="914400" rtl="0" eaLnBrk="1" fontAlgn="auto" latinLnBrk="0" hangingPunct="1">
              <a:lnSpc>
                <a:spcPct val="100000"/>
              </a:lnSpc>
              <a:spcBef>
                <a:spcPct val="0"/>
              </a:spcBef>
              <a:spcAft>
                <a:spcPts val="0"/>
              </a:spcAft>
              <a:buClrTx/>
              <a:buSzTx/>
              <a:tabLst/>
              <a:defRPr/>
            </a:pPr>
            <a:r>
              <a:rPr lang="en-US" sz="1600" b="1" dirty="0" smtClean="0">
                <a:latin typeface="Arial Narrow" pitchFamily="34" charset="0"/>
                <a:ea typeface="+mj-ea"/>
                <a:cs typeface="+mj-cs"/>
              </a:rPr>
              <a:t>Dynamics of percentage of ethnicities A, B</a:t>
            </a:r>
            <a:endParaRPr kumimoji="0" lang="en-US" sz="1600" b="1" i="0" u="none" strike="noStrike" kern="1200" cap="none" spc="0" normalizeH="0" baseline="0" noProof="0" dirty="0" smtClean="0">
              <a:ln>
                <a:noFill/>
              </a:ln>
              <a:effectLst/>
              <a:uLnTx/>
              <a:uFillTx/>
              <a:latin typeface="Arial Narrow" pitchFamily="34" charset="0"/>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79512" y="188640"/>
            <a:ext cx="8964488" cy="1080120"/>
          </a:xfrm>
          <a:prstGeom prst="rect">
            <a:avLst/>
          </a:prstGeom>
        </p:spPr>
        <p:txBody>
          <a:bodyPr vert="horz" lIns="91440" tIns="45720" rIns="91440" bIns="45720" rtlCol="0" anchor="ctr">
            <a:noAutofit/>
          </a:bodyPr>
          <a:lstStyle/>
          <a:p>
            <a:pPr marL="514350" lvl="0" indent="-514350">
              <a:spcBef>
                <a:spcPct val="0"/>
              </a:spcBef>
            </a:pPr>
            <a:r>
              <a:rPr lang="ru-RU" sz="2400" b="1" dirty="0" smtClean="0">
                <a:latin typeface="Arial Narrow" pitchFamily="34" charset="0"/>
                <a:ea typeface="+mj-ea"/>
                <a:cs typeface="+mj-cs"/>
              </a:rPr>
              <a:t>3</a:t>
            </a:r>
            <a:r>
              <a:rPr lang="en-US" sz="2400" b="1" dirty="0" smtClean="0">
                <a:latin typeface="Arial Narrow" pitchFamily="34" charset="0"/>
                <a:ea typeface="+mj-ea"/>
                <a:cs typeface="+mj-cs"/>
              </a:rPr>
              <a:t>.</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The role of mixed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3.4. Matrix of mixed families by ethnicity of husband and wife</a:t>
            </a:r>
            <a:endParaRPr kumimoji="0" lang="en-US" sz="22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78" name="Picture 2"/>
          <p:cNvPicPr>
            <a:picLocks noChangeAspect="1" noChangeArrowheads="1"/>
          </p:cNvPicPr>
          <p:nvPr/>
        </p:nvPicPr>
        <p:blipFill>
          <a:blip r:embed="rId2" cstate="print"/>
          <a:srcRect l="1021" t="30805" r="33397" b="14563"/>
          <a:stretch>
            <a:fillRect/>
          </a:stretch>
        </p:blipFill>
        <p:spPr bwMode="auto">
          <a:xfrm>
            <a:off x="323528" y="1124744"/>
            <a:ext cx="8763568" cy="573325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79512" y="188640"/>
            <a:ext cx="8964488" cy="1080120"/>
          </a:xfrm>
          <a:prstGeom prst="rect">
            <a:avLst/>
          </a:prstGeom>
        </p:spPr>
        <p:txBody>
          <a:bodyPr vert="horz" lIns="91440" tIns="45720" rIns="91440" bIns="45720" rtlCol="0" anchor="ctr">
            <a:noAutofit/>
          </a:bodyPr>
          <a:lstStyle/>
          <a:p>
            <a:pPr marL="514350" lvl="0" indent="-514350">
              <a:spcBef>
                <a:spcPct val="0"/>
              </a:spcBef>
            </a:pPr>
            <a:r>
              <a:rPr lang="ru-RU" sz="2400" b="1" dirty="0" smtClean="0">
                <a:latin typeface="Arial Narrow" pitchFamily="34" charset="0"/>
                <a:ea typeface="+mj-ea"/>
                <a:cs typeface="+mj-cs"/>
              </a:rPr>
              <a:t>3</a:t>
            </a:r>
            <a:r>
              <a:rPr lang="en-US" sz="2400" b="1" dirty="0" smtClean="0">
                <a:latin typeface="Arial Narrow" pitchFamily="34" charset="0"/>
                <a:ea typeface="+mj-ea"/>
                <a:cs typeface="+mj-cs"/>
              </a:rPr>
              <a:t>.</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The role of mixed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3.4. Matrix of mixed families by ethnicity of husband and wife</a:t>
            </a:r>
            <a:endParaRPr kumimoji="0" lang="en-US" sz="22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5603" name="Picture 3"/>
          <p:cNvPicPr>
            <a:picLocks noChangeAspect="1" noChangeArrowheads="1"/>
          </p:cNvPicPr>
          <p:nvPr/>
        </p:nvPicPr>
        <p:blipFill>
          <a:blip r:embed="rId2" cstate="print"/>
          <a:srcRect l="4342" t="32281" r="9323" b="13087"/>
          <a:stretch>
            <a:fillRect/>
          </a:stretch>
        </p:blipFill>
        <p:spPr bwMode="auto">
          <a:xfrm>
            <a:off x="323528" y="1340768"/>
            <a:ext cx="8568952" cy="518457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79512" y="188640"/>
            <a:ext cx="8964488" cy="1080120"/>
          </a:xfrm>
          <a:prstGeom prst="rect">
            <a:avLst/>
          </a:prstGeom>
        </p:spPr>
        <p:txBody>
          <a:bodyPr vert="horz" lIns="91440" tIns="45720" rIns="91440" bIns="45720" rtlCol="0" anchor="ctr">
            <a:noAutofit/>
          </a:bodyPr>
          <a:lstStyle/>
          <a:p>
            <a:pPr marL="514350" lvl="0" indent="-514350">
              <a:spcBef>
                <a:spcPct val="0"/>
              </a:spcBef>
            </a:pPr>
            <a:r>
              <a:rPr lang="ru-RU" sz="2400" b="1" dirty="0" smtClean="0">
                <a:latin typeface="Arial Narrow" pitchFamily="34" charset="0"/>
                <a:ea typeface="+mj-ea"/>
                <a:cs typeface="+mj-cs"/>
              </a:rPr>
              <a:t>3</a:t>
            </a:r>
            <a:r>
              <a:rPr lang="en-US" sz="2400" b="1" dirty="0" smtClean="0">
                <a:latin typeface="Arial Narrow" pitchFamily="34" charset="0"/>
                <a:ea typeface="+mj-ea"/>
                <a:cs typeface="+mj-cs"/>
              </a:rPr>
              <a:t>.</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The role of mixed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3.5. Combinations of ethnicities with small sex asymmetry. Examples</a:t>
            </a:r>
            <a:endParaRPr kumimoji="0" lang="en-US" sz="22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TextBox 4"/>
          <p:cNvSpPr txBox="1"/>
          <p:nvPr/>
        </p:nvSpPr>
        <p:spPr>
          <a:xfrm>
            <a:off x="395536" y="1340768"/>
            <a:ext cx="8239948" cy="4524315"/>
          </a:xfrm>
          <a:prstGeom prst="rect">
            <a:avLst/>
          </a:prstGeom>
          <a:noFill/>
        </p:spPr>
        <p:txBody>
          <a:bodyPr wrap="none" rtlCol="0">
            <a:spAutoFit/>
          </a:bodyPr>
          <a:lstStyle/>
          <a:p>
            <a:r>
              <a:rPr lang="en-US" sz="3600" dirty="0" smtClean="0">
                <a:solidFill>
                  <a:srgbClr val="B00000"/>
                </a:solidFill>
              </a:rPr>
              <a:t>Number of given pairs (husband – wife):</a:t>
            </a:r>
            <a:br>
              <a:rPr lang="en-US" sz="3600" dirty="0" smtClean="0">
                <a:solidFill>
                  <a:srgbClr val="B00000"/>
                </a:solidFill>
              </a:rPr>
            </a:br>
            <a:r>
              <a:rPr lang="en-US" sz="3600" dirty="0" smtClean="0">
                <a:solidFill>
                  <a:srgbClr val="B00000"/>
                </a:solidFill>
              </a:rPr>
              <a:t/>
            </a:r>
            <a:br>
              <a:rPr lang="en-US" sz="3600" dirty="0" smtClean="0">
                <a:solidFill>
                  <a:srgbClr val="B00000"/>
                </a:solidFill>
              </a:rPr>
            </a:br>
            <a:r>
              <a:rPr lang="en-US" sz="3600" dirty="0" smtClean="0">
                <a:solidFill>
                  <a:srgbClr val="B00000"/>
                </a:solidFill>
              </a:rPr>
              <a:t>Tatar-Bashkir (Bashkir-Tatar) – 3289 (3394)</a:t>
            </a:r>
            <a:br>
              <a:rPr lang="en-US" sz="3600" dirty="0" smtClean="0">
                <a:solidFill>
                  <a:srgbClr val="B00000"/>
                </a:solidFill>
              </a:rPr>
            </a:br>
            <a:r>
              <a:rPr lang="en-US" sz="3600" dirty="0" err="1" smtClean="0">
                <a:solidFill>
                  <a:srgbClr val="B00000"/>
                </a:solidFill>
              </a:rPr>
              <a:t>Cherkes-Adygei</a:t>
            </a:r>
            <a:r>
              <a:rPr lang="en-US" sz="3600" dirty="0" smtClean="0">
                <a:solidFill>
                  <a:srgbClr val="B00000"/>
                </a:solidFill>
              </a:rPr>
              <a:t> – 11 (14)</a:t>
            </a:r>
            <a:br>
              <a:rPr lang="en-US" sz="3600" dirty="0" smtClean="0">
                <a:solidFill>
                  <a:srgbClr val="B00000"/>
                </a:solidFill>
              </a:rPr>
            </a:br>
            <a:r>
              <a:rPr lang="en-US" sz="3600" dirty="0" err="1" smtClean="0">
                <a:solidFill>
                  <a:srgbClr val="B00000"/>
                </a:solidFill>
              </a:rPr>
              <a:t>Karel</a:t>
            </a:r>
            <a:r>
              <a:rPr lang="en-US" sz="3600" dirty="0" smtClean="0">
                <a:solidFill>
                  <a:srgbClr val="B00000"/>
                </a:solidFill>
              </a:rPr>
              <a:t>-Belorussian – 95 (101)</a:t>
            </a:r>
            <a:br>
              <a:rPr lang="en-US" sz="3600" dirty="0" smtClean="0">
                <a:solidFill>
                  <a:srgbClr val="B00000"/>
                </a:solidFill>
              </a:rPr>
            </a:br>
            <a:r>
              <a:rPr lang="en-US" sz="3600" dirty="0" smtClean="0">
                <a:solidFill>
                  <a:srgbClr val="B00000"/>
                </a:solidFill>
              </a:rPr>
              <a:t>Ingush-Chechen – 6 (5)</a:t>
            </a:r>
            <a:br>
              <a:rPr lang="en-US" sz="3600" dirty="0" smtClean="0">
                <a:solidFill>
                  <a:srgbClr val="B00000"/>
                </a:solidFill>
              </a:rPr>
            </a:br>
            <a:r>
              <a:rPr lang="en-US" sz="3600" dirty="0" err="1" smtClean="0">
                <a:solidFill>
                  <a:srgbClr val="B00000"/>
                </a:solidFill>
              </a:rPr>
              <a:t>Balkar-Karachay</a:t>
            </a:r>
            <a:r>
              <a:rPr lang="en-US" sz="3600" dirty="0" smtClean="0">
                <a:solidFill>
                  <a:srgbClr val="B00000"/>
                </a:solidFill>
              </a:rPr>
              <a:t> – 8 (11)</a:t>
            </a:r>
            <a:br>
              <a:rPr lang="en-US" sz="3600" dirty="0" smtClean="0">
                <a:solidFill>
                  <a:srgbClr val="B00000"/>
                </a:solidFill>
              </a:rPr>
            </a:br>
            <a:r>
              <a:rPr lang="en-US" sz="3600" dirty="0" err="1" smtClean="0">
                <a:solidFill>
                  <a:srgbClr val="B00000"/>
                </a:solidFill>
              </a:rPr>
              <a:t>Kabardinian-Balkar</a:t>
            </a:r>
            <a:r>
              <a:rPr lang="en-US" sz="3600" dirty="0" smtClean="0">
                <a:solidFill>
                  <a:srgbClr val="B00000"/>
                </a:solidFill>
              </a:rPr>
              <a:t> – 19 (31)</a:t>
            </a:r>
            <a:endParaRPr lang="ru-RU" sz="3600" dirty="0">
              <a:solidFill>
                <a:srgbClr val="B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79512" y="188640"/>
            <a:ext cx="8964488" cy="1080120"/>
          </a:xfrm>
          <a:prstGeom prst="rect">
            <a:avLst/>
          </a:prstGeom>
        </p:spPr>
        <p:txBody>
          <a:bodyPr vert="horz" lIns="91440" tIns="45720" rIns="91440" bIns="45720" rtlCol="0" anchor="ctr">
            <a:noAutofit/>
          </a:bodyPr>
          <a:lstStyle/>
          <a:p>
            <a:pPr marL="514350" lvl="0" indent="-514350">
              <a:spcBef>
                <a:spcPct val="0"/>
              </a:spcBef>
            </a:pPr>
            <a:r>
              <a:rPr lang="ru-RU" sz="2400" b="1" dirty="0" smtClean="0">
                <a:latin typeface="Arial Narrow" pitchFamily="34" charset="0"/>
                <a:ea typeface="+mj-ea"/>
                <a:cs typeface="+mj-cs"/>
              </a:rPr>
              <a:t>3</a:t>
            </a:r>
            <a:r>
              <a:rPr lang="en-US" sz="2400" b="1" dirty="0" smtClean="0">
                <a:latin typeface="Arial Narrow" pitchFamily="34" charset="0"/>
                <a:ea typeface="+mj-ea"/>
                <a:cs typeface="+mj-cs"/>
              </a:rPr>
              <a:t>.</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The role of mixed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3.6. Combinations of ethnicities with high sex asymmetry. Examples</a:t>
            </a:r>
            <a:endParaRPr kumimoji="0" lang="en-US" sz="2200" b="1" i="0" u="none" strike="noStrike" kern="1200" cap="none" spc="0" normalizeH="0" baseline="0" noProof="0" dirty="0" smtClean="0">
              <a:ln>
                <a:noFill/>
              </a:ln>
              <a:effectLst/>
              <a:uLnTx/>
              <a:uFillTx/>
              <a:latin typeface="Arial Narrow" pitchFamily="34" charset="0"/>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TextBox 4"/>
          <p:cNvSpPr txBox="1"/>
          <p:nvPr/>
        </p:nvSpPr>
        <p:spPr>
          <a:xfrm>
            <a:off x="395536" y="1340768"/>
            <a:ext cx="7615931" cy="4524315"/>
          </a:xfrm>
          <a:prstGeom prst="rect">
            <a:avLst/>
          </a:prstGeom>
          <a:noFill/>
        </p:spPr>
        <p:txBody>
          <a:bodyPr wrap="none" rtlCol="0">
            <a:spAutoFit/>
          </a:bodyPr>
          <a:lstStyle/>
          <a:p>
            <a:r>
              <a:rPr lang="en-US" sz="3600" dirty="0" smtClean="0">
                <a:solidFill>
                  <a:srgbClr val="B00000"/>
                </a:solidFill>
              </a:rPr>
              <a:t>Husband – wife:</a:t>
            </a:r>
            <a:br>
              <a:rPr lang="en-US" sz="3600" dirty="0" smtClean="0">
                <a:solidFill>
                  <a:srgbClr val="B00000"/>
                </a:solidFill>
              </a:rPr>
            </a:br>
            <a:r>
              <a:rPr lang="en-US" sz="3600" dirty="0" smtClean="0">
                <a:solidFill>
                  <a:srgbClr val="B00000"/>
                </a:solidFill>
              </a:rPr>
              <a:t/>
            </a:r>
            <a:br>
              <a:rPr lang="en-US" sz="3600" dirty="0" smtClean="0">
                <a:solidFill>
                  <a:srgbClr val="B00000"/>
                </a:solidFill>
              </a:rPr>
            </a:br>
            <a:r>
              <a:rPr lang="en-US" sz="3600" dirty="0" smtClean="0"/>
              <a:t> peoples of Dagestan-Chechen – 83 (29)</a:t>
            </a:r>
            <a:br>
              <a:rPr lang="en-US" sz="3600" dirty="0" smtClean="0"/>
            </a:br>
            <a:r>
              <a:rPr lang="en-US" sz="3600" dirty="0" smtClean="0"/>
              <a:t> Belorussian-</a:t>
            </a:r>
            <a:r>
              <a:rPr lang="en-US" sz="3600" dirty="0" err="1" smtClean="0"/>
              <a:t>Komi</a:t>
            </a:r>
            <a:r>
              <a:rPr lang="en-US" sz="3600" dirty="0" smtClean="0"/>
              <a:t> – 65 (37)</a:t>
            </a:r>
            <a:br>
              <a:rPr lang="en-US" sz="3600" dirty="0" smtClean="0"/>
            </a:br>
            <a:r>
              <a:rPr lang="en-US" sz="3600" dirty="0" smtClean="0"/>
              <a:t> </a:t>
            </a:r>
            <a:r>
              <a:rPr lang="en-US" sz="3600" dirty="0" err="1" smtClean="0"/>
              <a:t>Karachai</a:t>
            </a:r>
            <a:r>
              <a:rPr lang="en-US" sz="3600" dirty="0" smtClean="0"/>
              <a:t>-Russian – 94 (21)</a:t>
            </a:r>
            <a:br>
              <a:rPr lang="en-US" sz="3600" dirty="0" smtClean="0"/>
            </a:br>
            <a:r>
              <a:rPr lang="en-US" sz="3600" dirty="0" smtClean="0"/>
              <a:t> </a:t>
            </a:r>
            <a:r>
              <a:rPr lang="en-US" sz="3600" dirty="0" err="1" smtClean="0"/>
              <a:t>Adygei</a:t>
            </a:r>
            <a:r>
              <a:rPr lang="en-US" sz="3600" dirty="0" smtClean="0"/>
              <a:t>-Russian – 159 (71)</a:t>
            </a:r>
            <a:br>
              <a:rPr lang="en-US" sz="3600" dirty="0" smtClean="0"/>
            </a:br>
            <a:r>
              <a:rPr lang="en-US" sz="3600" dirty="0" smtClean="0"/>
              <a:t> </a:t>
            </a:r>
            <a:r>
              <a:rPr lang="en-US" sz="3600" dirty="0" err="1" smtClean="0"/>
              <a:t>Osetian</a:t>
            </a:r>
            <a:r>
              <a:rPr lang="en-US" sz="3600" dirty="0" smtClean="0"/>
              <a:t>-Ukrainian – 48 (20)</a:t>
            </a:r>
            <a:br>
              <a:rPr lang="en-US" sz="3600" dirty="0" smtClean="0"/>
            </a:br>
            <a:r>
              <a:rPr lang="en-US" sz="3600" dirty="0" smtClean="0"/>
              <a:t> Belorussian-Yakut – 12 (3)</a:t>
            </a:r>
            <a:endParaRPr lang="ru-RU" sz="3600" dirty="0">
              <a:solidFill>
                <a:srgbClr val="B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79512" y="188640"/>
            <a:ext cx="8964488" cy="1512168"/>
          </a:xfrm>
          <a:prstGeom prst="rect">
            <a:avLst/>
          </a:prstGeom>
        </p:spPr>
        <p:txBody>
          <a:bodyPr vert="horz" lIns="91440" tIns="45720" rIns="91440" bIns="45720" rtlCol="0" anchor="ctr">
            <a:noAutofit/>
          </a:bodyPr>
          <a:lstStyle/>
          <a:p>
            <a:pPr marL="514350" lvl="0" indent="-514350">
              <a:spcBef>
                <a:spcPct val="0"/>
              </a:spcBef>
            </a:pPr>
            <a:r>
              <a:rPr lang="ru-RU" sz="2400" b="1" dirty="0" smtClean="0">
                <a:latin typeface="Arial Narrow" pitchFamily="34" charset="0"/>
                <a:ea typeface="+mj-ea"/>
                <a:cs typeface="+mj-cs"/>
              </a:rPr>
              <a:t>3</a:t>
            </a:r>
            <a:r>
              <a:rPr lang="en-US" sz="2400" b="1" dirty="0" smtClean="0">
                <a:latin typeface="Arial Narrow" pitchFamily="34" charset="0"/>
                <a:ea typeface="+mj-ea"/>
                <a:cs typeface="+mj-cs"/>
              </a:rPr>
              <a:t>.</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The role of mixed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3.</a:t>
            </a:r>
            <a:r>
              <a:rPr lang="ru-RU" sz="2400" b="1" dirty="0" smtClean="0">
                <a:latin typeface="Arial Narrow" pitchFamily="34" charset="0"/>
                <a:ea typeface="+mj-ea"/>
                <a:cs typeface="+mj-cs"/>
              </a:rPr>
              <a:t>7</a:t>
            </a:r>
            <a:r>
              <a:rPr lang="en-US" sz="2400" b="1" dirty="0" smtClean="0">
                <a:latin typeface="Arial Narrow" pitchFamily="34" charset="0"/>
                <a:ea typeface="+mj-ea"/>
                <a:cs typeface="+mj-cs"/>
              </a:rPr>
              <a:t>. </a:t>
            </a:r>
            <a:r>
              <a:rPr lang="en-US" sz="2400" b="1" dirty="0" smtClean="0"/>
              <a:t>Ethnically mixed marital pairs with children by ethnicity of children</a:t>
            </a:r>
            <a:r>
              <a:rPr lang="ru-RU" sz="2400" b="1" dirty="0" smtClean="0"/>
              <a:t> </a:t>
            </a:r>
            <a:r>
              <a:rPr lang="en-US" sz="2400" b="1" dirty="0" smtClean="0"/>
              <a:t>in Bashkortostan, Orenburg, Chelyabinsk </a:t>
            </a:r>
            <a:r>
              <a:rPr lang="en-US" sz="2400" b="1" dirty="0" smtClean="0"/>
              <a:t>regions</a:t>
            </a:r>
            <a:r>
              <a:rPr lang="en-US" sz="2400" b="1" dirty="0" smtClean="0"/>
              <a:t>. Selected ethnicities</a:t>
            </a:r>
            <a:endParaRPr lang="en-US" sz="2400" b="1" dirty="0" smtClean="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78" name="Picture 2"/>
          <p:cNvPicPr>
            <a:picLocks noChangeAspect="1" noChangeArrowheads="1"/>
          </p:cNvPicPr>
          <p:nvPr/>
        </p:nvPicPr>
        <p:blipFill>
          <a:blip r:embed="rId2" cstate="print"/>
          <a:srcRect l="12643" t="33758" r="30076" b="16040"/>
          <a:stretch>
            <a:fillRect/>
          </a:stretch>
        </p:blipFill>
        <p:spPr bwMode="auto">
          <a:xfrm>
            <a:off x="611560" y="1628800"/>
            <a:ext cx="8280920" cy="5229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79512" y="188640"/>
            <a:ext cx="8964488" cy="1080120"/>
          </a:xfrm>
          <a:prstGeom prst="rect">
            <a:avLst/>
          </a:prstGeom>
        </p:spPr>
        <p:txBody>
          <a:bodyPr vert="horz" lIns="91440" tIns="45720" rIns="91440" bIns="45720" rtlCol="0" anchor="ctr">
            <a:noAutofit/>
          </a:bodyPr>
          <a:lstStyle/>
          <a:p>
            <a:pPr marL="514350" lvl="0" indent="-514350">
              <a:spcBef>
                <a:spcPct val="0"/>
              </a:spcBef>
            </a:pPr>
            <a:r>
              <a:rPr lang="ru-RU" sz="2400" b="1" dirty="0" smtClean="0">
                <a:latin typeface="Arial Narrow" pitchFamily="34" charset="0"/>
                <a:ea typeface="+mj-ea"/>
                <a:cs typeface="+mj-cs"/>
              </a:rPr>
              <a:t>3</a:t>
            </a:r>
            <a:r>
              <a:rPr lang="en-US" sz="2400" b="1" dirty="0" smtClean="0">
                <a:latin typeface="Arial Narrow" pitchFamily="34" charset="0"/>
                <a:ea typeface="+mj-ea"/>
                <a:cs typeface="+mj-cs"/>
              </a:rPr>
              <a:t>.</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The role of mixed families</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3.8. </a:t>
            </a:r>
            <a:r>
              <a:rPr lang="en-US" sz="2400" b="1" dirty="0" smtClean="0"/>
              <a:t>Ethnically mixed marital pairs with children by ethnicity of </a:t>
            </a:r>
            <a:r>
              <a:rPr lang="en-US" sz="2400" b="1" dirty="0" smtClean="0"/>
              <a:t>children. Russia, 1994, selected ethnicities</a:t>
            </a:r>
            <a:endParaRPr lang="en-US" sz="2400" b="1" dirty="0" smtClean="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 name="Picture 2"/>
          <p:cNvPicPr>
            <a:picLocks noChangeAspect="1" noChangeArrowheads="1"/>
          </p:cNvPicPr>
          <p:nvPr/>
        </p:nvPicPr>
        <p:blipFill>
          <a:blip r:embed="rId2" cstate="print"/>
          <a:srcRect l="12643" t="29328" r="30907" b="13087"/>
          <a:stretch>
            <a:fillRect/>
          </a:stretch>
        </p:blipFill>
        <p:spPr bwMode="auto">
          <a:xfrm>
            <a:off x="179512" y="1340768"/>
            <a:ext cx="8753588" cy="551723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2555776" y="188640"/>
            <a:ext cx="6588224" cy="576064"/>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4.</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Conclusion</a:t>
            </a:r>
            <a:endParaRPr lang="en-US" sz="2400" b="1" dirty="0" smtClean="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TextBox 4"/>
          <p:cNvSpPr txBox="1"/>
          <p:nvPr/>
        </p:nvSpPr>
        <p:spPr>
          <a:xfrm>
            <a:off x="179512" y="836712"/>
            <a:ext cx="8964488" cy="5262979"/>
          </a:xfrm>
          <a:prstGeom prst="rect">
            <a:avLst/>
          </a:prstGeom>
          <a:solidFill>
            <a:schemeClr val="accent6">
              <a:lumMod val="40000"/>
              <a:lumOff val="60000"/>
            </a:schemeClr>
          </a:solidFill>
        </p:spPr>
        <p:txBody>
          <a:bodyPr wrap="square" rtlCol="0">
            <a:spAutoFit/>
          </a:bodyPr>
          <a:lstStyle/>
          <a:p>
            <a:pPr marL="342900" indent="-342900">
              <a:buAutoNum type="arabicPeriod"/>
            </a:pPr>
            <a:r>
              <a:rPr lang="en-US" sz="2800" dirty="0" smtClean="0">
                <a:latin typeface="Arial Narrow" pitchFamily="34" charset="0"/>
              </a:rPr>
              <a:t>In a multiethnic country in the era of low fertility the influence of mixed families upon the ethnic profile becomes rather significant.</a:t>
            </a:r>
          </a:p>
          <a:p>
            <a:pPr marL="342900" indent="-342900">
              <a:buAutoNum type="arabicPeriod"/>
            </a:pPr>
            <a:r>
              <a:rPr lang="en-US" sz="2800" dirty="0" smtClean="0">
                <a:latin typeface="Arial Narrow" pitchFamily="34" charset="0"/>
              </a:rPr>
              <a:t>Analysis of these families in Russia shows a definite sex and ethnic asymmetry both at the stage of family formation and in the process of assimilation.</a:t>
            </a:r>
          </a:p>
          <a:p>
            <a:pPr marL="342900" indent="-342900">
              <a:buAutoNum type="arabicPeriod"/>
            </a:pPr>
            <a:r>
              <a:rPr lang="en-US" sz="2800" dirty="0" smtClean="0">
                <a:latin typeface="Arial Narrow" pitchFamily="34" charset="0"/>
              </a:rPr>
              <a:t>Along with ethnic differentiation of fertility, mortality, migration these processes lead to some shifts in country’s ethnic profile and should be taken into account in the projections of future population structure.</a:t>
            </a:r>
          </a:p>
          <a:p>
            <a:pPr marL="342900" indent="-342900">
              <a:buAutoNum type="arabicPeriod"/>
            </a:pPr>
            <a:r>
              <a:rPr lang="en-US" sz="2800" dirty="0" smtClean="0">
                <a:latin typeface="Arial Narrow" pitchFamily="34" charset="0"/>
              </a:rPr>
              <a:t>The details of these processes are not well studied yet and need more in-depth investigation, including utilizing of micro-data of the censuses.</a:t>
            </a:r>
            <a:endParaRPr lang="ru-RU" sz="2800" dirty="0">
              <a:latin typeface="Arial Narrow"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2555776" y="188640"/>
            <a:ext cx="6588224" cy="576064"/>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5.</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Open questions</a:t>
            </a:r>
            <a:endParaRPr lang="en-US" sz="2400" b="1" dirty="0" smtClean="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TextBox 4"/>
          <p:cNvSpPr txBox="1"/>
          <p:nvPr/>
        </p:nvSpPr>
        <p:spPr>
          <a:xfrm>
            <a:off x="179512" y="836712"/>
            <a:ext cx="8964488" cy="5693866"/>
          </a:xfrm>
          <a:prstGeom prst="rect">
            <a:avLst/>
          </a:prstGeom>
          <a:solidFill>
            <a:schemeClr val="accent3">
              <a:lumMod val="40000"/>
              <a:lumOff val="60000"/>
            </a:schemeClr>
          </a:solidFill>
        </p:spPr>
        <p:txBody>
          <a:bodyPr wrap="square" rtlCol="0">
            <a:spAutoFit/>
          </a:bodyPr>
          <a:lstStyle/>
          <a:p>
            <a:pPr marL="342900" lvl="1" indent="-342900">
              <a:buFontTx/>
              <a:buAutoNum type="arabicPeriod"/>
            </a:pPr>
            <a:r>
              <a:rPr lang="en-US" sz="2800" dirty="0" smtClean="0"/>
              <a:t>What are the main factors and the formula of generalized distance between ethnicities in the ethnic space, that defines the intensity of mixed family formation and direction of assimilation?</a:t>
            </a:r>
          </a:p>
          <a:p>
            <a:pPr marL="342900" lvl="1" indent="-342900">
              <a:buFontTx/>
              <a:buAutoNum type="arabicPeriod"/>
            </a:pPr>
            <a:r>
              <a:rPr lang="en-US" sz="2800" dirty="0" smtClean="0"/>
              <a:t>Do we need the measurement, analysis, and projection of demographic characteristics of the population in a large country not only by age, sex, territory, education, etc., but also by ethnicity?</a:t>
            </a:r>
          </a:p>
          <a:p>
            <a:pPr marL="342900" lvl="1" indent="-342900">
              <a:buFontTx/>
              <a:buAutoNum type="arabicPeriod"/>
            </a:pPr>
            <a:r>
              <a:rPr lang="en-US" sz="2800" dirty="0" smtClean="0"/>
              <a:t>Is it possible to establish a new concept of so-called</a:t>
            </a:r>
            <a:br>
              <a:rPr lang="en-US" sz="2800" dirty="0" smtClean="0"/>
            </a:br>
            <a:r>
              <a:rPr lang="en-US" sz="2800" dirty="0" smtClean="0"/>
              <a:t>“2.5 demographic transition”, that tries to explain shifts in the ethnic structure due to not only differentiation of “classic” demographic processes but also to formation of ethnically mixed families and assimilation?</a:t>
            </a:r>
            <a:endParaRPr lang="ru-RU" sz="2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Заголовок 1"/>
          <p:cNvSpPr txBox="1">
            <a:spLocks/>
          </p:cNvSpPr>
          <p:nvPr/>
        </p:nvSpPr>
        <p:spPr>
          <a:xfrm>
            <a:off x="1259632" y="188640"/>
            <a:ext cx="3528392" cy="576064"/>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6.</a:t>
            </a:r>
            <a:r>
              <a:rPr lang="ru-RU" sz="2400" b="1" dirty="0" smtClean="0">
                <a:latin typeface="Arial Narrow" pitchFamily="34" charset="0"/>
                <a:ea typeface="+mj-ea"/>
                <a:cs typeface="+mj-cs"/>
              </a:rPr>
              <a:t> </a:t>
            </a:r>
            <a:r>
              <a:rPr lang="en-US" sz="2400" b="1" dirty="0" smtClean="0">
                <a:latin typeface="Arial Narrow" pitchFamily="34" charset="0"/>
                <a:ea typeface="+mj-ea"/>
                <a:cs typeface="+mj-cs"/>
              </a:rPr>
              <a:t>See also</a:t>
            </a:r>
            <a:endParaRPr lang="en-US" sz="2400" b="1" dirty="0" smtClean="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TextBox 4"/>
          <p:cNvSpPr txBox="1"/>
          <p:nvPr/>
        </p:nvSpPr>
        <p:spPr>
          <a:xfrm>
            <a:off x="179512" y="836712"/>
            <a:ext cx="8964488" cy="2246769"/>
          </a:xfrm>
          <a:prstGeom prst="rect">
            <a:avLst/>
          </a:prstGeom>
          <a:solidFill>
            <a:schemeClr val="accent3">
              <a:lumMod val="40000"/>
              <a:lumOff val="60000"/>
            </a:schemeClr>
          </a:solidFill>
        </p:spPr>
        <p:txBody>
          <a:bodyPr wrap="square" rtlCol="0">
            <a:spAutoFit/>
          </a:bodyPr>
          <a:lstStyle/>
          <a:p>
            <a:pPr marL="342900" lvl="1" indent="-342900"/>
            <a:r>
              <a:rPr lang="en-US" sz="2800" dirty="0" smtClean="0"/>
              <a:t>Visit </a:t>
            </a:r>
            <a:r>
              <a:rPr lang="en-US" sz="2800" u="sng" dirty="0" smtClean="0">
                <a:hlinkClick r:id="rId2"/>
              </a:rPr>
              <a:t>http://www.demoscope.ru/center/so/epc2010.html</a:t>
            </a:r>
            <a:r>
              <a:rPr lang="en-US" sz="2800" u="sng" dirty="0" smtClean="0"/>
              <a:t> </a:t>
            </a:r>
            <a:br>
              <a:rPr lang="en-US" sz="2800" u="sng" dirty="0" smtClean="0"/>
            </a:br>
            <a:r>
              <a:rPr lang="en-US" sz="2800" dirty="0" smtClean="0"/>
              <a:t>for additional information and details.</a:t>
            </a:r>
          </a:p>
          <a:p>
            <a:pPr marL="342900" lvl="1" indent="-342900"/>
            <a:r>
              <a:rPr lang="en-US" sz="2800" dirty="0" smtClean="0"/>
              <a:t>Use please email address </a:t>
            </a:r>
            <a:r>
              <a:rPr lang="en-US" sz="2800" u="sng" dirty="0" smtClean="0">
                <a:hlinkClick r:id="rId3"/>
              </a:rPr>
              <a:t>esoroko@hse.ru</a:t>
            </a:r>
            <a:r>
              <a:rPr lang="en-US" sz="2800" dirty="0" smtClean="0"/>
              <a:t> for any remarks and messages to the author dealing with the topics mentioned in the paper. </a:t>
            </a:r>
            <a:endParaRPr lang="ru-RU" sz="2800" dirty="0" smtClean="0"/>
          </a:p>
        </p:txBody>
      </p:sp>
      <p:sp>
        <p:nvSpPr>
          <p:cNvPr id="6" name="Заголовок 1"/>
          <p:cNvSpPr txBox="1">
            <a:spLocks/>
          </p:cNvSpPr>
          <p:nvPr/>
        </p:nvSpPr>
        <p:spPr>
          <a:xfrm>
            <a:off x="6156176" y="5877272"/>
            <a:ext cx="2808312" cy="720080"/>
          </a:xfrm>
          <a:prstGeom prst="rect">
            <a:avLst/>
          </a:prstGeom>
          <a:solidFill>
            <a:srgbClr val="B00000"/>
          </a:solidFill>
          <a:effectLst>
            <a:outerShdw blurRad="939800" dist="1752600" dir="5400000" algn="ctr" rotWithShape="0">
              <a:schemeClr val="accent6">
                <a:lumMod val="60000"/>
                <a:lumOff val="40000"/>
                <a:alpha val="67000"/>
              </a:schemeClr>
            </a:outerShdw>
          </a:effectLst>
        </p:spPr>
        <p:txBody>
          <a:bodyPr vert="horz" lIns="91440" tIns="45720" rIns="91440" bIns="45720" rtlCol="0" anchor="ctr">
            <a:noAutofit/>
          </a:bodyPr>
          <a:lstStyle/>
          <a:p>
            <a:pPr marL="514350" lvl="0" indent="-514350" algn="ctr">
              <a:spcBef>
                <a:spcPct val="0"/>
              </a:spcBef>
            </a:pPr>
            <a:r>
              <a:rPr lang="en-US" sz="2400" b="1" dirty="0" smtClean="0">
                <a:solidFill>
                  <a:srgbClr val="FFFF00"/>
                </a:solidFill>
                <a:latin typeface="Arial Narrow" pitchFamily="34" charset="0"/>
                <a:ea typeface="+mj-ea"/>
                <a:cs typeface="+mj-cs"/>
              </a:rPr>
              <a:t>THE END. </a:t>
            </a:r>
            <a:br>
              <a:rPr lang="en-US" sz="2400" b="1" dirty="0" smtClean="0">
                <a:solidFill>
                  <a:srgbClr val="FFFF00"/>
                </a:solidFill>
                <a:latin typeface="Arial Narrow" pitchFamily="34" charset="0"/>
                <a:ea typeface="+mj-ea"/>
                <a:cs typeface="+mj-cs"/>
              </a:rPr>
            </a:br>
            <a:r>
              <a:rPr lang="en-US" sz="2400" b="1" dirty="0" smtClean="0">
                <a:solidFill>
                  <a:srgbClr val="FFFF00"/>
                </a:solidFill>
                <a:latin typeface="Arial Narrow" pitchFamily="34" charset="0"/>
                <a:ea typeface="+mj-ea"/>
                <a:cs typeface="+mj-cs"/>
              </a:rPr>
              <a:t>THANK YOU!</a:t>
            </a:r>
            <a:endParaRPr lang="en-US" sz="2400" b="1" dirty="0" smtClean="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467544" y="1268760"/>
            <a:ext cx="8352928" cy="576064"/>
          </a:xfrm>
          <a:prstGeom prst="rect">
            <a:avLst/>
          </a:prstGeom>
        </p:spPr>
        <p:txBody>
          <a:bodyPr vert="horz" lIns="91440" tIns="45720" rIns="91440" bIns="45720" rtlCol="0" anchor="ctr">
            <a:normAutofit fontScale="60000" lnSpcReduction="20000"/>
          </a:bodyPr>
          <a:lstStyle/>
          <a:p>
            <a:pPr marL="514350" marR="0" lvl="0" indent="-514350" defTabSz="914400" rtl="0" eaLnBrk="1" fontAlgn="auto" latinLnBrk="0" hangingPunct="1">
              <a:lnSpc>
                <a:spcPct val="100000"/>
              </a:lnSpc>
              <a:spcBef>
                <a:spcPct val="0"/>
              </a:spcBef>
              <a:spcAft>
                <a:spcPts val="0"/>
              </a:spcAft>
              <a:buClrTx/>
              <a:buSzTx/>
              <a:tabLst/>
              <a:defRPr/>
            </a:pPr>
            <a:r>
              <a:rPr lang="en-US" sz="3200" b="1" dirty="0" smtClean="0">
                <a:latin typeface="Arial Narrow" pitchFamily="34" charset="0"/>
                <a:ea typeface="+mj-ea"/>
                <a:cs typeface="+mj-cs"/>
              </a:rPr>
              <a:t>1.2. Two ethnicities A, B. No mixed families. Equal or close demographic parameters</a:t>
            </a:r>
            <a:endParaRPr kumimoji="0" lang="en-US" sz="3200" b="1" i="0" u="none" strike="noStrike" kern="1200" cap="none" spc="0" normalizeH="0" baseline="0" noProof="0" dirty="0" smtClean="0">
              <a:ln>
                <a:noFill/>
              </a:ln>
              <a:effectLst/>
              <a:uLnTx/>
              <a:uFillTx/>
              <a:latin typeface="Arial Narrow" pitchFamily="34" charset="0"/>
              <a:ea typeface="+mj-ea"/>
              <a:cs typeface="+mj-cs"/>
            </a:endParaRPr>
          </a:p>
        </p:txBody>
      </p:sp>
      <p:sp>
        <p:nvSpPr>
          <p:cNvPr id="19" name="Заголовок 1"/>
          <p:cNvSpPr txBox="1">
            <a:spLocks/>
          </p:cNvSpPr>
          <p:nvPr/>
        </p:nvSpPr>
        <p:spPr>
          <a:xfrm>
            <a:off x="1763688" y="6093296"/>
            <a:ext cx="5616624" cy="576064"/>
          </a:xfrm>
          <a:prstGeom prst="rect">
            <a:avLst/>
          </a:prstGeom>
        </p:spPr>
        <p:txBody>
          <a:bodyPr vert="horz" lIns="91440" tIns="45720" rIns="91440" bIns="45720" rtlCol="0" anchor="ctr">
            <a:noAutofit/>
          </a:bodyPr>
          <a:lstStyle/>
          <a:p>
            <a:pPr marL="514350" marR="0" lvl="0" indent="-514350" defTabSz="914400" rtl="0" eaLnBrk="1" fontAlgn="auto" latinLnBrk="0" hangingPunct="1">
              <a:lnSpc>
                <a:spcPct val="100000"/>
              </a:lnSpc>
              <a:spcBef>
                <a:spcPct val="0"/>
              </a:spcBef>
              <a:spcAft>
                <a:spcPts val="0"/>
              </a:spcAft>
              <a:buClrTx/>
              <a:buSzTx/>
              <a:tabLst/>
              <a:defRPr/>
            </a:pPr>
            <a:r>
              <a:rPr lang="en-US" sz="2400" b="1" dirty="0" smtClean="0">
                <a:latin typeface="Arial Narrow" pitchFamily="34" charset="0"/>
                <a:ea typeface="+mj-ea"/>
                <a:cs typeface="+mj-cs"/>
              </a:rPr>
              <a:t>Dynamics of percentage of ethnicities A, B</a:t>
            </a: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graphicFrame>
        <p:nvGraphicFramePr>
          <p:cNvPr id="16" name="Диаграмма 15"/>
          <p:cNvGraphicFramePr/>
          <p:nvPr/>
        </p:nvGraphicFramePr>
        <p:xfrm>
          <a:off x="1547664" y="1988840"/>
          <a:ext cx="5544616" cy="41044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467544" y="1268760"/>
            <a:ext cx="8352928" cy="576064"/>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1.3. Two ethnicities A, B. Equal demographic parameters. Some families are ethnically mixed. </a:t>
            </a:r>
            <a:r>
              <a:rPr lang="en-US" sz="2400" b="1" dirty="0"/>
              <a:t>50/50 </a:t>
            </a:r>
            <a:r>
              <a:rPr lang="en-US" sz="2400" b="1" dirty="0" smtClean="0"/>
              <a:t>assimilation.</a:t>
            </a: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19" name="Заголовок 1"/>
          <p:cNvSpPr txBox="1">
            <a:spLocks/>
          </p:cNvSpPr>
          <p:nvPr/>
        </p:nvSpPr>
        <p:spPr>
          <a:xfrm>
            <a:off x="5364088" y="4581128"/>
            <a:ext cx="3491880" cy="1008112"/>
          </a:xfrm>
          <a:prstGeom prst="rect">
            <a:avLst/>
          </a:prstGeom>
        </p:spPr>
        <p:txBody>
          <a:bodyPr vert="horz" lIns="91440" tIns="45720" rIns="91440" bIns="45720" rtlCol="0" anchor="ctr">
            <a:noAutofit/>
          </a:bodyPr>
          <a:lstStyle/>
          <a:p>
            <a:pPr marL="514350" marR="0" lvl="0" indent="-514350" defTabSz="914400" rtl="0" eaLnBrk="1" fontAlgn="auto" latinLnBrk="0" hangingPunct="1">
              <a:lnSpc>
                <a:spcPct val="100000"/>
              </a:lnSpc>
              <a:spcBef>
                <a:spcPct val="0"/>
              </a:spcBef>
              <a:spcAft>
                <a:spcPts val="0"/>
              </a:spcAft>
              <a:buClrTx/>
              <a:buSzTx/>
              <a:tabLst/>
              <a:defRPr/>
            </a:pPr>
            <a:r>
              <a:rPr lang="en-US" b="1" dirty="0" smtClean="0">
                <a:latin typeface="Arial Narrow" pitchFamily="34" charset="0"/>
                <a:ea typeface="+mj-ea"/>
                <a:cs typeface="+mj-cs"/>
              </a:rPr>
              <a:t>Dynamics of percentage of ethnicities A, B</a:t>
            </a:r>
            <a:endParaRPr kumimoji="0" lang="en-US" b="1" i="0" u="none" strike="noStrike" kern="1200" cap="none" spc="0" normalizeH="0" baseline="0" noProof="0" dirty="0" smtClean="0">
              <a:ln>
                <a:noFill/>
              </a:ln>
              <a:effectLst/>
              <a:uLnTx/>
              <a:uFillTx/>
              <a:latin typeface="Arial Narrow" pitchFamily="34" charset="0"/>
              <a:ea typeface="+mj-ea"/>
              <a:cs typeface="+mj-cs"/>
            </a:endParaRPr>
          </a:p>
        </p:txBody>
      </p:sp>
      <p:graphicFrame>
        <p:nvGraphicFramePr>
          <p:cNvPr id="6" name="Диаграмма 5"/>
          <p:cNvGraphicFramePr/>
          <p:nvPr/>
        </p:nvGraphicFramePr>
        <p:xfrm>
          <a:off x="5292080" y="1988840"/>
          <a:ext cx="3600400"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Заголовок 1"/>
          <p:cNvSpPr txBox="1">
            <a:spLocks/>
          </p:cNvSpPr>
          <p:nvPr/>
        </p:nvSpPr>
        <p:spPr>
          <a:xfrm>
            <a:off x="1043608" y="4725144"/>
            <a:ext cx="3491880" cy="1008112"/>
          </a:xfrm>
          <a:prstGeom prst="rect">
            <a:avLst/>
          </a:prstGeom>
        </p:spPr>
        <p:txBody>
          <a:bodyPr vert="horz" lIns="91440" tIns="45720" rIns="91440" bIns="45720" rtlCol="0" anchor="ctr">
            <a:noAutofit/>
          </a:bodyPr>
          <a:lstStyle/>
          <a:p>
            <a:pPr marL="514350" marR="0" lvl="0" indent="-514350" defTabSz="914400" rtl="0" eaLnBrk="1" fontAlgn="auto" latinLnBrk="0" hangingPunct="1">
              <a:lnSpc>
                <a:spcPct val="100000"/>
              </a:lnSpc>
              <a:spcBef>
                <a:spcPct val="0"/>
              </a:spcBef>
              <a:spcAft>
                <a:spcPts val="0"/>
              </a:spcAft>
              <a:buClrTx/>
              <a:buSzTx/>
              <a:tabLst/>
              <a:defRPr/>
            </a:pPr>
            <a:r>
              <a:rPr lang="en-US" b="1" dirty="0" smtClean="0">
                <a:latin typeface="Arial Narrow" pitchFamily="34" charset="0"/>
                <a:ea typeface="+mj-ea"/>
                <a:cs typeface="+mj-cs"/>
              </a:rPr>
              <a:t>Mixed families of ethnicities A, B</a:t>
            </a:r>
            <a:endParaRPr kumimoji="0" lang="en-US" b="1" i="0" u="none" strike="noStrike" kern="1200" cap="none" spc="0" normalizeH="0" baseline="0" noProof="0" dirty="0" smtClean="0">
              <a:ln>
                <a:noFill/>
              </a:ln>
              <a:effectLst/>
              <a:uLnTx/>
              <a:uFillTx/>
              <a:latin typeface="Arial Narrow" pitchFamily="34" charset="0"/>
              <a:ea typeface="+mj-ea"/>
              <a:cs typeface="+mj-cs"/>
            </a:endParaRPr>
          </a:p>
        </p:txBody>
      </p:sp>
      <p:pic>
        <p:nvPicPr>
          <p:cNvPr id="1028" name="Picture 4"/>
          <p:cNvPicPr>
            <a:picLocks noChangeAspect="1" noChangeArrowheads="1"/>
          </p:cNvPicPr>
          <p:nvPr/>
        </p:nvPicPr>
        <p:blipFill>
          <a:blip r:embed="rId3" cstate="print"/>
          <a:srcRect l="45849" t="27852" r="25096" b="17516"/>
          <a:stretch>
            <a:fillRect/>
          </a:stretch>
        </p:blipFill>
        <p:spPr bwMode="auto">
          <a:xfrm>
            <a:off x="683568" y="1916832"/>
            <a:ext cx="3672408" cy="304491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268760"/>
            <a:ext cx="8964488" cy="1296144"/>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1.4. Two ethnicities A, B. Equal demographic parameters. Some families are ethnically mixed. </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Number of children A more than B in mixed families</a:t>
            </a: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19" name="Заголовок 1"/>
          <p:cNvSpPr txBox="1">
            <a:spLocks/>
          </p:cNvSpPr>
          <p:nvPr/>
        </p:nvSpPr>
        <p:spPr>
          <a:xfrm>
            <a:off x="5292080" y="5517232"/>
            <a:ext cx="3491880" cy="1008112"/>
          </a:xfrm>
          <a:prstGeom prst="rect">
            <a:avLst/>
          </a:prstGeom>
        </p:spPr>
        <p:txBody>
          <a:bodyPr vert="horz" lIns="91440" tIns="45720" rIns="91440" bIns="45720" rtlCol="0" anchor="ctr">
            <a:noAutofit/>
          </a:bodyPr>
          <a:lstStyle/>
          <a:p>
            <a:pPr marL="514350" marR="0" lvl="0" indent="-514350" defTabSz="914400" rtl="0" eaLnBrk="1" fontAlgn="auto" latinLnBrk="0" hangingPunct="1">
              <a:lnSpc>
                <a:spcPct val="100000"/>
              </a:lnSpc>
              <a:spcBef>
                <a:spcPct val="0"/>
              </a:spcBef>
              <a:spcAft>
                <a:spcPts val="0"/>
              </a:spcAft>
              <a:buClrTx/>
              <a:buSzTx/>
              <a:tabLst/>
              <a:defRPr/>
            </a:pPr>
            <a:r>
              <a:rPr lang="en-US" b="1" dirty="0" smtClean="0">
                <a:latin typeface="Arial Narrow" pitchFamily="34" charset="0"/>
                <a:ea typeface="+mj-ea"/>
                <a:cs typeface="+mj-cs"/>
              </a:rPr>
              <a:t>Dynamics of percentage of ethnicities A, B</a:t>
            </a:r>
            <a:endParaRPr kumimoji="0" lang="en-US" b="1" i="0" u="none" strike="noStrike" kern="1200" cap="none" spc="0" normalizeH="0" baseline="0" noProof="0" dirty="0" smtClean="0">
              <a:ln>
                <a:noFill/>
              </a:ln>
              <a:effectLst/>
              <a:uLnTx/>
              <a:uFillTx/>
              <a:latin typeface="Arial Narrow" pitchFamily="34" charset="0"/>
              <a:ea typeface="+mj-ea"/>
              <a:cs typeface="+mj-cs"/>
            </a:endParaRPr>
          </a:p>
        </p:txBody>
      </p:sp>
      <p:sp>
        <p:nvSpPr>
          <p:cNvPr id="10" name="Заголовок 1"/>
          <p:cNvSpPr txBox="1">
            <a:spLocks/>
          </p:cNvSpPr>
          <p:nvPr/>
        </p:nvSpPr>
        <p:spPr>
          <a:xfrm>
            <a:off x="971600" y="5661248"/>
            <a:ext cx="3491880" cy="1008112"/>
          </a:xfrm>
          <a:prstGeom prst="rect">
            <a:avLst/>
          </a:prstGeom>
        </p:spPr>
        <p:txBody>
          <a:bodyPr vert="horz" lIns="91440" tIns="45720" rIns="91440" bIns="45720" rtlCol="0" anchor="ctr">
            <a:noAutofit/>
          </a:bodyPr>
          <a:lstStyle/>
          <a:p>
            <a:pPr marL="514350" marR="0" lvl="0" indent="-514350" defTabSz="914400" rtl="0" eaLnBrk="1" fontAlgn="auto" latinLnBrk="0" hangingPunct="1">
              <a:lnSpc>
                <a:spcPct val="100000"/>
              </a:lnSpc>
              <a:spcBef>
                <a:spcPct val="0"/>
              </a:spcBef>
              <a:spcAft>
                <a:spcPts val="0"/>
              </a:spcAft>
              <a:buClrTx/>
              <a:buSzTx/>
              <a:tabLst/>
              <a:defRPr/>
            </a:pPr>
            <a:r>
              <a:rPr lang="en-US" b="1" dirty="0" smtClean="0">
                <a:latin typeface="Arial Narrow" pitchFamily="34" charset="0"/>
                <a:ea typeface="+mj-ea"/>
                <a:cs typeface="+mj-cs"/>
              </a:rPr>
              <a:t>Mixed families of ethnicities A, B</a:t>
            </a:r>
            <a:endParaRPr kumimoji="0" lang="en-US" b="1" i="0" u="none" strike="noStrike" kern="1200" cap="none" spc="0" normalizeH="0" baseline="0" noProof="0" dirty="0" smtClean="0">
              <a:ln>
                <a:noFill/>
              </a:ln>
              <a:effectLst/>
              <a:uLnTx/>
              <a:uFillTx/>
              <a:latin typeface="Arial Narrow" pitchFamily="34" charset="0"/>
              <a:ea typeface="+mj-ea"/>
              <a:cs typeface="+mj-cs"/>
            </a:endParaRPr>
          </a:p>
        </p:txBody>
      </p:sp>
      <p:pic>
        <p:nvPicPr>
          <p:cNvPr id="2050" name="Picture 2"/>
          <p:cNvPicPr>
            <a:picLocks noChangeAspect="1" noChangeArrowheads="1"/>
          </p:cNvPicPr>
          <p:nvPr/>
        </p:nvPicPr>
        <p:blipFill>
          <a:blip r:embed="rId2" cstate="print"/>
          <a:srcRect l="46679" t="24899" r="25926" b="30805"/>
          <a:stretch>
            <a:fillRect/>
          </a:stretch>
        </p:blipFill>
        <p:spPr bwMode="auto">
          <a:xfrm>
            <a:off x="899592" y="2924944"/>
            <a:ext cx="3672408" cy="2814858"/>
          </a:xfrm>
          <a:prstGeom prst="rect">
            <a:avLst/>
          </a:prstGeom>
          <a:noFill/>
          <a:ln w="9525">
            <a:noFill/>
            <a:miter lim="800000"/>
            <a:headEnd/>
            <a:tailEnd/>
          </a:ln>
        </p:spPr>
      </p:pic>
      <p:graphicFrame>
        <p:nvGraphicFramePr>
          <p:cNvPr id="11" name="Диаграмма 10"/>
          <p:cNvGraphicFramePr/>
          <p:nvPr/>
        </p:nvGraphicFramePr>
        <p:xfrm>
          <a:off x="4860032" y="2996952"/>
          <a:ext cx="3888432"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268760"/>
            <a:ext cx="8964488" cy="1584176"/>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1.5. Two ethnicities A, B. Equal demographic parameters. Some families are ethnically mixed. </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Sex asymmetry at formation of mixed family:</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Number of B+A families are more than A+B</a:t>
            </a: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10" name="Заголовок 1"/>
          <p:cNvSpPr txBox="1">
            <a:spLocks/>
          </p:cNvSpPr>
          <p:nvPr/>
        </p:nvSpPr>
        <p:spPr>
          <a:xfrm>
            <a:off x="3131840" y="5849888"/>
            <a:ext cx="3491880" cy="1008112"/>
          </a:xfrm>
          <a:prstGeom prst="rect">
            <a:avLst/>
          </a:prstGeom>
        </p:spPr>
        <p:txBody>
          <a:bodyPr vert="horz" lIns="91440" tIns="45720" rIns="91440" bIns="45720" rtlCol="0" anchor="ctr">
            <a:noAutofit/>
          </a:bodyPr>
          <a:lstStyle/>
          <a:p>
            <a:pPr marL="514350" marR="0" lvl="0" indent="-514350" defTabSz="914400" rtl="0" eaLnBrk="1" fontAlgn="auto" latinLnBrk="0" hangingPunct="1">
              <a:lnSpc>
                <a:spcPct val="100000"/>
              </a:lnSpc>
              <a:spcBef>
                <a:spcPct val="0"/>
              </a:spcBef>
              <a:spcAft>
                <a:spcPts val="0"/>
              </a:spcAft>
              <a:buClrTx/>
              <a:buSzTx/>
              <a:tabLst/>
              <a:defRPr/>
            </a:pPr>
            <a:r>
              <a:rPr lang="en-US" b="1" dirty="0" smtClean="0">
                <a:latin typeface="Arial Narrow" pitchFamily="34" charset="0"/>
                <a:ea typeface="+mj-ea"/>
                <a:cs typeface="+mj-cs"/>
              </a:rPr>
              <a:t>Mixed families of ethnicities A, B</a:t>
            </a:r>
            <a:endParaRPr kumimoji="0" lang="en-US" b="1" i="0" u="none" strike="noStrike" kern="1200" cap="none" spc="0" normalizeH="0" baseline="0" noProof="0" dirty="0" smtClean="0">
              <a:ln>
                <a:noFill/>
              </a:ln>
              <a:effectLst/>
              <a:uLnTx/>
              <a:uFillTx/>
              <a:latin typeface="Arial Narrow" pitchFamily="34" charset="0"/>
              <a:ea typeface="+mj-ea"/>
              <a:cs typeface="+mj-cs"/>
            </a:endParaRPr>
          </a:p>
        </p:txBody>
      </p:sp>
      <p:pic>
        <p:nvPicPr>
          <p:cNvPr id="1026" name="Picture 2"/>
          <p:cNvPicPr>
            <a:picLocks noChangeAspect="1" noChangeArrowheads="1"/>
          </p:cNvPicPr>
          <p:nvPr/>
        </p:nvPicPr>
        <p:blipFill>
          <a:blip r:embed="rId2" cstate="print"/>
          <a:srcRect l="23435" t="26375" r="47510" b="29329"/>
          <a:stretch>
            <a:fillRect/>
          </a:stretch>
        </p:blipFill>
        <p:spPr bwMode="auto">
          <a:xfrm>
            <a:off x="971600" y="2852936"/>
            <a:ext cx="6480721" cy="32403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268760"/>
            <a:ext cx="8964488" cy="1584176"/>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1.6. Two ethnicities A, B. Equal demographic parameters. Some families are ethnically mixed. </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Sex asymmetry of direction of assimilation:</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Percentage of children A in family with farther A and mother B is more than in father B and mother A</a:t>
            </a: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10" name="Заголовок 1"/>
          <p:cNvSpPr txBox="1">
            <a:spLocks/>
          </p:cNvSpPr>
          <p:nvPr/>
        </p:nvSpPr>
        <p:spPr>
          <a:xfrm>
            <a:off x="3131840" y="5849888"/>
            <a:ext cx="3491880" cy="1008112"/>
          </a:xfrm>
          <a:prstGeom prst="rect">
            <a:avLst/>
          </a:prstGeom>
        </p:spPr>
        <p:txBody>
          <a:bodyPr vert="horz" lIns="91440" tIns="45720" rIns="91440" bIns="45720" rtlCol="0" anchor="ctr">
            <a:noAutofit/>
          </a:bodyPr>
          <a:lstStyle/>
          <a:p>
            <a:pPr marL="514350" marR="0" lvl="0" indent="-514350" defTabSz="914400" rtl="0" eaLnBrk="1" fontAlgn="auto" latinLnBrk="0" hangingPunct="1">
              <a:lnSpc>
                <a:spcPct val="100000"/>
              </a:lnSpc>
              <a:spcBef>
                <a:spcPct val="0"/>
              </a:spcBef>
              <a:spcAft>
                <a:spcPts val="0"/>
              </a:spcAft>
              <a:buClrTx/>
              <a:buSzTx/>
              <a:tabLst/>
              <a:defRPr/>
            </a:pPr>
            <a:r>
              <a:rPr lang="en-US" b="1" dirty="0" smtClean="0">
                <a:latin typeface="Arial Narrow" pitchFamily="34" charset="0"/>
                <a:ea typeface="+mj-ea"/>
                <a:cs typeface="+mj-cs"/>
              </a:rPr>
              <a:t>Mixed families of ethnicities A, B</a:t>
            </a:r>
            <a:endParaRPr kumimoji="0" lang="en-US" b="1" i="0" u="none" strike="noStrike" kern="1200" cap="none" spc="0" normalizeH="0" baseline="0" noProof="0" dirty="0" smtClean="0">
              <a:ln>
                <a:noFill/>
              </a:ln>
              <a:effectLst/>
              <a:uLnTx/>
              <a:uFillTx/>
              <a:latin typeface="Arial Narrow" pitchFamily="34" charset="0"/>
              <a:ea typeface="+mj-ea"/>
              <a:cs typeface="+mj-cs"/>
            </a:endParaRPr>
          </a:p>
        </p:txBody>
      </p:sp>
      <p:pic>
        <p:nvPicPr>
          <p:cNvPr id="2053" name="Picture 5"/>
          <p:cNvPicPr>
            <a:picLocks noChangeAspect="1" noChangeArrowheads="1"/>
          </p:cNvPicPr>
          <p:nvPr/>
        </p:nvPicPr>
        <p:blipFill>
          <a:blip r:embed="rId2" cstate="print"/>
          <a:srcRect l="23244" t="30805" r="46679" b="27852"/>
          <a:stretch>
            <a:fillRect/>
          </a:stretch>
        </p:blipFill>
        <p:spPr bwMode="auto">
          <a:xfrm>
            <a:off x="971600" y="3068960"/>
            <a:ext cx="6408712" cy="316835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268760"/>
            <a:ext cx="8964488" cy="1584176"/>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1.</a:t>
            </a:r>
            <a:r>
              <a:rPr lang="ru-RU" sz="2400" b="1" dirty="0" smtClean="0">
                <a:latin typeface="Arial Narrow" pitchFamily="34" charset="0"/>
                <a:ea typeface="+mj-ea"/>
                <a:cs typeface="+mj-cs"/>
              </a:rPr>
              <a:t>7</a:t>
            </a:r>
            <a:r>
              <a:rPr lang="en-US" sz="2400" b="1" dirty="0" smtClean="0">
                <a:latin typeface="Arial Narrow" pitchFamily="34" charset="0"/>
                <a:ea typeface="+mj-ea"/>
                <a:cs typeface="+mj-cs"/>
              </a:rPr>
              <a:t>. Two selected ethnicities A, B in a multi-ethnic country.</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Some families are ethnically mixed (A+B). </a:t>
            </a:r>
            <a:br>
              <a:rPr lang="en-US" sz="2400" b="1" dirty="0" smtClean="0">
                <a:latin typeface="Arial Narrow" pitchFamily="34" charset="0"/>
                <a:ea typeface="+mj-ea"/>
                <a:cs typeface="+mj-cs"/>
              </a:rPr>
            </a:br>
            <a:r>
              <a:rPr lang="en-US" sz="2400" b="1" dirty="0" smtClean="0">
                <a:latin typeface="Arial Narrow" pitchFamily="34" charset="0"/>
                <a:ea typeface="+mj-ea"/>
                <a:cs typeface="+mj-cs"/>
              </a:rPr>
              <a:t>Number of them is proportional to the population size of ethnicity A and size</a:t>
            </a:r>
            <a:r>
              <a:rPr lang="en-US" sz="2400" b="1" dirty="0" smtClean="0">
                <a:latin typeface="Arial Narrow" pitchFamily="34" charset="0"/>
              </a:rPr>
              <a:t> of ethnicity B</a:t>
            </a: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10" name="Заголовок 1"/>
          <p:cNvSpPr txBox="1">
            <a:spLocks/>
          </p:cNvSpPr>
          <p:nvPr/>
        </p:nvSpPr>
        <p:spPr>
          <a:xfrm>
            <a:off x="2123728" y="5661248"/>
            <a:ext cx="5040560" cy="576064"/>
          </a:xfrm>
          <a:prstGeom prst="rect">
            <a:avLst/>
          </a:prstGeom>
        </p:spPr>
        <p:txBody>
          <a:bodyPr vert="horz" lIns="91440" tIns="45720" rIns="91440" bIns="45720" rtlCol="0" anchor="ctr">
            <a:noAutofit/>
          </a:bodyPr>
          <a:lstStyle/>
          <a:p>
            <a:pPr marL="514350" marR="0" lvl="0" indent="-514350" defTabSz="914400" rtl="0" eaLnBrk="1" fontAlgn="auto" latinLnBrk="0" hangingPunct="1">
              <a:lnSpc>
                <a:spcPct val="100000"/>
              </a:lnSpc>
              <a:spcBef>
                <a:spcPct val="0"/>
              </a:spcBef>
              <a:spcAft>
                <a:spcPts val="0"/>
              </a:spcAft>
              <a:buClrTx/>
              <a:buSzTx/>
              <a:tabLst/>
              <a:defRPr/>
            </a:pPr>
            <a:r>
              <a:rPr lang="en-US" b="1" dirty="0" smtClean="0">
                <a:latin typeface="Arial Narrow" pitchFamily="34" charset="0"/>
                <a:ea typeface="+mj-ea"/>
                <a:cs typeface="+mj-cs"/>
              </a:rPr>
              <a:t>Mixed families (A+B) in a multi-ethnic country</a:t>
            </a:r>
            <a:endParaRPr kumimoji="0" lang="en-US" b="1" i="0" u="none" strike="noStrike" kern="1200" cap="none" spc="0" normalizeH="0" baseline="0" noProof="0" dirty="0" smtClean="0">
              <a:ln>
                <a:noFill/>
              </a:ln>
              <a:effectLst/>
              <a:uLnTx/>
              <a:uFillTx/>
              <a:latin typeface="Arial Narrow" pitchFamily="34" charset="0"/>
              <a:ea typeface="+mj-ea"/>
              <a:cs typeface="+mj-cs"/>
            </a:endParaRPr>
          </a:p>
        </p:txBody>
      </p:sp>
      <p:sp>
        <p:nvSpPr>
          <p:cNvPr id="6" name="Овал 5"/>
          <p:cNvSpPr/>
          <p:nvPr/>
        </p:nvSpPr>
        <p:spPr>
          <a:xfrm>
            <a:off x="827584" y="3068960"/>
            <a:ext cx="7632848"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3347864" y="4941168"/>
            <a:ext cx="100811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5580112" y="3501008"/>
            <a:ext cx="2376264" cy="11521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516216" y="3717032"/>
            <a:ext cx="452368" cy="646331"/>
          </a:xfrm>
          <a:prstGeom prst="rect">
            <a:avLst/>
          </a:prstGeom>
          <a:noFill/>
        </p:spPr>
        <p:txBody>
          <a:bodyPr wrap="none" rtlCol="0">
            <a:spAutoFit/>
          </a:bodyPr>
          <a:lstStyle/>
          <a:p>
            <a:r>
              <a:rPr lang="en-US" sz="3600" dirty="0" smtClean="0"/>
              <a:t>A</a:t>
            </a:r>
            <a:endParaRPr lang="ru-RU" sz="3600" dirty="0"/>
          </a:p>
        </p:txBody>
      </p:sp>
      <p:sp>
        <p:nvSpPr>
          <p:cNvPr id="11" name="TextBox 10"/>
          <p:cNvSpPr txBox="1"/>
          <p:nvPr/>
        </p:nvSpPr>
        <p:spPr>
          <a:xfrm>
            <a:off x="3707904" y="4869160"/>
            <a:ext cx="288032" cy="646331"/>
          </a:xfrm>
          <a:prstGeom prst="rect">
            <a:avLst/>
          </a:prstGeom>
          <a:noFill/>
        </p:spPr>
        <p:txBody>
          <a:bodyPr wrap="square" rtlCol="0">
            <a:spAutoFit/>
          </a:bodyPr>
          <a:lstStyle/>
          <a:p>
            <a:r>
              <a:rPr lang="en-US" sz="3600" dirty="0" smtClean="0">
                <a:solidFill>
                  <a:schemeClr val="bg1"/>
                </a:solidFill>
              </a:rPr>
              <a:t>B</a:t>
            </a:r>
            <a:endParaRPr lang="ru-RU" sz="3600" dirty="0">
              <a:solidFill>
                <a:schemeClr val="bg1"/>
              </a:solidFill>
            </a:endParaRPr>
          </a:p>
        </p:txBody>
      </p:sp>
      <p:cxnSp>
        <p:nvCxnSpPr>
          <p:cNvPr id="15" name="Прямая со стрелкой 14"/>
          <p:cNvCxnSpPr>
            <a:stCxn id="7" idx="6"/>
            <a:endCxn id="8" idx="3"/>
          </p:cNvCxnSpPr>
          <p:nvPr/>
        </p:nvCxnSpPr>
        <p:spPr>
          <a:xfrm flipV="1">
            <a:off x="4355976" y="4484411"/>
            <a:ext cx="1572132" cy="744789"/>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5148064" y="4797152"/>
            <a:ext cx="2147704" cy="523220"/>
          </a:xfrm>
          <a:prstGeom prst="rect">
            <a:avLst/>
          </a:prstGeom>
          <a:noFill/>
        </p:spPr>
        <p:txBody>
          <a:bodyPr wrap="none" rtlCol="0">
            <a:spAutoFit/>
          </a:bodyPr>
          <a:lstStyle/>
          <a:p>
            <a:r>
              <a:rPr lang="en-US" sz="2800" dirty="0" smtClean="0"/>
              <a:t>A-B ‘distance’</a:t>
            </a:r>
            <a:endParaRPr lang="ru-RU" sz="2800" dirty="0"/>
          </a:p>
        </p:txBody>
      </p:sp>
      <p:sp>
        <p:nvSpPr>
          <p:cNvPr id="18" name="Овал 17"/>
          <p:cNvSpPr/>
          <p:nvPr/>
        </p:nvSpPr>
        <p:spPr>
          <a:xfrm>
            <a:off x="1187624" y="4149080"/>
            <a:ext cx="720080" cy="57606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3275856" y="3933056"/>
            <a:ext cx="288032" cy="21602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4499992" y="3212976"/>
            <a:ext cx="504056" cy="864096"/>
          </a:xfrm>
          <a:prstGeom prst="ellipse">
            <a:avLst/>
          </a:prstGeom>
          <a:solidFill>
            <a:srgbClr val="FDBF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2267744" y="4797152"/>
            <a:ext cx="504056" cy="57606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2123728" y="3429000"/>
            <a:ext cx="360040" cy="288032"/>
          </a:xfrm>
          <a:prstGeom prst="ellipse">
            <a:avLst/>
          </a:prstGeom>
          <a:solidFill>
            <a:srgbClr val="FDBF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3527376" y="6027003"/>
            <a:ext cx="5616624" cy="830997"/>
          </a:xfrm>
          <a:prstGeom prst="rect">
            <a:avLst/>
          </a:prstGeom>
          <a:noFill/>
        </p:spPr>
        <p:txBody>
          <a:bodyPr wrap="square" rtlCol="0">
            <a:spAutoFit/>
          </a:bodyPr>
          <a:lstStyle/>
          <a:p>
            <a:r>
              <a:rPr lang="en-US" sz="2400" b="1" dirty="0" smtClean="0">
                <a:solidFill>
                  <a:schemeClr val="accent2">
                    <a:lumMod val="50000"/>
                  </a:schemeClr>
                </a:solidFill>
              </a:rPr>
              <a:t>D(A,B) is short for  N(A,B) &gt;&gt; k*P(A) * P(B)</a:t>
            </a:r>
            <a:br>
              <a:rPr lang="en-US" sz="2400" b="1" dirty="0" smtClean="0">
                <a:solidFill>
                  <a:schemeClr val="accent2">
                    <a:lumMod val="50000"/>
                  </a:schemeClr>
                </a:solidFill>
              </a:rPr>
            </a:br>
            <a:r>
              <a:rPr lang="en-US" sz="2400" b="1" dirty="0" smtClean="0">
                <a:solidFill>
                  <a:schemeClr val="accent2">
                    <a:lumMod val="50000"/>
                  </a:schemeClr>
                </a:solidFill>
              </a:rPr>
              <a:t> D is long for  N(A,B) &lt;&lt; k*P(A) * P(B)</a:t>
            </a:r>
            <a:endParaRPr lang="ru-RU" sz="2400" b="1" dirty="0">
              <a:solidFill>
                <a:schemeClr val="accent2">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7920880" cy="1008112"/>
          </a:xfrm>
        </p:spPr>
        <p:txBody>
          <a:bodyPr>
            <a:normAutofit/>
          </a:bodyPr>
          <a:lstStyle/>
          <a:p>
            <a:r>
              <a:rPr lang="en-US" sz="2400" b="1" dirty="0">
                <a:solidFill>
                  <a:schemeClr val="accent1">
                    <a:lumMod val="75000"/>
                  </a:schemeClr>
                </a:solidFill>
                <a:latin typeface="Arial Narrow" pitchFamily="34" charset="0"/>
              </a:rPr>
              <a:t>Role of Ethnically Mixed Families in Formation of Ethnic Structure of Russia’s Population</a:t>
            </a:r>
            <a:endParaRPr lang="ru-RU" sz="2400" b="1" dirty="0">
              <a:solidFill>
                <a:schemeClr val="accent1">
                  <a:lumMod val="75000"/>
                </a:schemeClr>
              </a:solidFill>
              <a:latin typeface="Arial Narrow" pitchFamily="34" charset="0"/>
            </a:endParaRPr>
          </a:p>
        </p:txBody>
      </p:sp>
      <p:sp>
        <p:nvSpPr>
          <p:cNvPr id="13" name="Заголовок 1"/>
          <p:cNvSpPr txBox="1">
            <a:spLocks/>
          </p:cNvSpPr>
          <p:nvPr/>
        </p:nvSpPr>
        <p:spPr>
          <a:xfrm>
            <a:off x="179512" y="1268760"/>
            <a:ext cx="8964488" cy="1584176"/>
          </a:xfrm>
          <a:prstGeom prst="rect">
            <a:avLst/>
          </a:prstGeom>
        </p:spPr>
        <p:txBody>
          <a:bodyPr vert="horz" lIns="91440" tIns="45720" rIns="91440" bIns="45720" rtlCol="0" anchor="ctr">
            <a:noAutofit/>
          </a:bodyPr>
          <a:lstStyle/>
          <a:p>
            <a:pPr marL="514350" lvl="0" indent="-514350">
              <a:spcBef>
                <a:spcPct val="0"/>
              </a:spcBef>
            </a:pPr>
            <a:r>
              <a:rPr lang="en-US" sz="2400" b="1" dirty="0" smtClean="0">
                <a:latin typeface="Arial Narrow" pitchFamily="34" charset="0"/>
                <a:ea typeface="+mj-ea"/>
                <a:cs typeface="+mj-cs"/>
              </a:rPr>
              <a:t>1.8. Two selected ethnicities A, B in a multi-ethnic country.</a:t>
            </a:r>
            <a:br>
              <a:rPr lang="en-US" sz="2400" b="1" dirty="0" smtClean="0">
                <a:latin typeface="Arial Narrow" pitchFamily="34" charset="0"/>
                <a:ea typeface="+mj-ea"/>
                <a:cs typeface="+mj-cs"/>
              </a:rPr>
            </a:br>
            <a:endParaRPr kumimoji="0" lang="en-US" sz="2400" b="1" i="0" u="none" strike="noStrike" kern="1200" cap="none" spc="0" normalizeH="0" baseline="0" noProof="0" dirty="0" smtClean="0">
              <a:ln>
                <a:noFill/>
              </a:ln>
              <a:effectLst/>
              <a:uLnTx/>
              <a:uFillTx/>
              <a:latin typeface="Arial Narrow" pitchFamily="34" charset="0"/>
              <a:ea typeface="+mj-ea"/>
              <a:cs typeface="+mj-cs"/>
            </a:endParaRPr>
          </a:p>
        </p:txBody>
      </p:sp>
      <p:sp>
        <p:nvSpPr>
          <p:cNvPr id="10" name="Заголовок 1"/>
          <p:cNvSpPr txBox="1">
            <a:spLocks/>
          </p:cNvSpPr>
          <p:nvPr/>
        </p:nvSpPr>
        <p:spPr>
          <a:xfrm>
            <a:off x="2123728" y="5085184"/>
            <a:ext cx="5040560" cy="576064"/>
          </a:xfrm>
          <a:prstGeom prst="rect">
            <a:avLst/>
          </a:prstGeom>
        </p:spPr>
        <p:txBody>
          <a:bodyPr vert="horz" lIns="91440" tIns="45720" rIns="91440" bIns="45720" rtlCol="0" anchor="ctr">
            <a:noAutofit/>
          </a:bodyPr>
          <a:lstStyle/>
          <a:p>
            <a:pPr marL="514350" marR="0" lvl="0" indent="-514350" defTabSz="914400" rtl="0" eaLnBrk="1" fontAlgn="auto" latinLnBrk="0" hangingPunct="1">
              <a:lnSpc>
                <a:spcPct val="100000"/>
              </a:lnSpc>
              <a:spcBef>
                <a:spcPct val="0"/>
              </a:spcBef>
              <a:spcAft>
                <a:spcPts val="0"/>
              </a:spcAft>
              <a:buClrTx/>
              <a:buSzTx/>
              <a:tabLst/>
              <a:defRPr/>
            </a:pPr>
            <a:r>
              <a:rPr lang="en-US" b="1" dirty="0" smtClean="0">
                <a:latin typeface="Arial Narrow" pitchFamily="34" charset="0"/>
                <a:ea typeface="+mj-ea"/>
                <a:cs typeface="+mj-cs"/>
              </a:rPr>
              <a:t>Mixed families (A+B) in a multi-ethnic country</a:t>
            </a:r>
            <a:endParaRPr kumimoji="0" lang="en-US" b="1" i="0" u="none" strike="noStrike" kern="1200" cap="none" spc="0" normalizeH="0" baseline="0" noProof="0" dirty="0" smtClean="0">
              <a:ln>
                <a:noFill/>
              </a:ln>
              <a:effectLst/>
              <a:uLnTx/>
              <a:uFillTx/>
              <a:latin typeface="Arial Narrow" pitchFamily="34" charset="0"/>
              <a:ea typeface="+mj-ea"/>
              <a:cs typeface="+mj-cs"/>
            </a:endParaRPr>
          </a:p>
        </p:txBody>
      </p:sp>
      <p:sp>
        <p:nvSpPr>
          <p:cNvPr id="6" name="Овал 5"/>
          <p:cNvSpPr/>
          <p:nvPr/>
        </p:nvSpPr>
        <p:spPr>
          <a:xfrm>
            <a:off x="827584" y="2348880"/>
            <a:ext cx="7632848"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3347864" y="4221088"/>
            <a:ext cx="100811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5580112" y="2780928"/>
            <a:ext cx="2376264" cy="11521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516216" y="2996952"/>
            <a:ext cx="452368" cy="646331"/>
          </a:xfrm>
          <a:prstGeom prst="rect">
            <a:avLst/>
          </a:prstGeom>
          <a:noFill/>
        </p:spPr>
        <p:txBody>
          <a:bodyPr wrap="none" rtlCol="0">
            <a:spAutoFit/>
          </a:bodyPr>
          <a:lstStyle/>
          <a:p>
            <a:r>
              <a:rPr lang="en-US" sz="3600" dirty="0" smtClean="0"/>
              <a:t>A</a:t>
            </a:r>
            <a:endParaRPr lang="ru-RU" sz="3600" dirty="0"/>
          </a:p>
        </p:txBody>
      </p:sp>
      <p:sp>
        <p:nvSpPr>
          <p:cNvPr id="11" name="TextBox 10"/>
          <p:cNvSpPr txBox="1"/>
          <p:nvPr/>
        </p:nvSpPr>
        <p:spPr>
          <a:xfrm>
            <a:off x="3707904" y="4149080"/>
            <a:ext cx="288032" cy="646331"/>
          </a:xfrm>
          <a:prstGeom prst="rect">
            <a:avLst/>
          </a:prstGeom>
          <a:noFill/>
        </p:spPr>
        <p:txBody>
          <a:bodyPr wrap="square" rtlCol="0">
            <a:spAutoFit/>
          </a:bodyPr>
          <a:lstStyle/>
          <a:p>
            <a:r>
              <a:rPr lang="en-US" sz="3600" dirty="0" smtClean="0">
                <a:solidFill>
                  <a:schemeClr val="bg1"/>
                </a:solidFill>
              </a:rPr>
              <a:t>B</a:t>
            </a:r>
            <a:endParaRPr lang="ru-RU" sz="3600" dirty="0">
              <a:solidFill>
                <a:schemeClr val="bg1"/>
              </a:solidFill>
            </a:endParaRPr>
          </a:p>
        </p:txBody>
      </p:sp>
      <p:sp>
        <p:nvSpPr>
          <p:cNvPr id="18" name="Овал 17"/>
          <p:cNvSpPr/>
          <p:nvPr/>
        </p:nvSpPr>
        <p:spPr>
          <a:xfrm>
            <a:off x="1187624" y="3429000"/>
            <a:ext cx="720080" cy="57606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3275856" y="3212976"/>
            <a:ext cx="288032" cy="21602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4499992" y="2492896"/>
            <a:ext cx="504056" cy="864096"/>
          </a:xfrm>
          <a:prstGeom prst="ellipse">
            <a:avLst/>
          </a:prstGeom>
          <a:solidFill>
            <a:srgbClr val="FDBF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2267744" y="4077072"/>
            <a:ext cx="504056" cy="57606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2123728" y="2708920"/>
            <a:ext cx="360040" cy="288032"/>
          </a:xfrm>
          <a:prstGeom prst="ellipse">
            <a:avLst/>
          </a:prstGeom>
          <a:solidFill>
            <a:srgbClr val="FDBF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8" name="Прямая со стрелкой 27"/>
          <p:cNvCxnSpPr>
            <a:stCxn id="7" idx="7"/>
            <a:endCxn id="8" idx="2"/>
          </p:cNvCxnSpPr>
          <p:nvPr/>
        </p:nvCxnSpPr>
        <p:spPr>
          <a:xfrm rot="5400000" flipH="1" flipV="1">
            <a:off x="4419997" y="3145337"/>
            <a:ext cx="948459" cy="13717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Прямая со стрелкой 29"/>
          <p:cNvCxnSpPr>
            <a:endCxn id="7" idx="6"/>
          </p:cNvCxnSpPr>
          <p:nvPr/>
        </p:nvCxnSpPr>
        <p:spPr>
          <a:xfrm rot="10800000" flipV="1">
            <a:off x="4355977" y="3573014"/>
            <a:ext cx="1368153" cy="93610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3635896" y="3429000"/>
            <a:ext cx="1301959" cy="523220"/>
          </a:xfrm>
          <a:prstGeom prst="rect">
            <a:avLst/>
          </a:prstGeom>
          <a:noFill/>
        </p:spPr>
        <p:txBody>
          <a:bodyPr wrap="none" rtlCol="0">
            <a:spAutoFit/>
          </a:bodyPr>
          <a:lstStyle/>
          <a:p>
            <a:r>
              <a:rPr lang="en-US" sz="2800" dirty="0" smtClean="0"/>
              <a:t>A+B→A</a:t>
            </a:r>
            <a:endParaRPr lang="ru-RU" sz="2800" dirty="0"/>
          </a:p>
        </p:txBody>
      </p:sp>
      <p:sp>
        <p:nvSpPr>
          <p:cNvPr id="35" name="TextBox 34"/>
          <p:cNvSpPr txBox="1"/>
          <p:nvPr/>
        </p:nvSpPr>
        <p:spPr>
          <a:xfrm>
            <a:off x="4932040" y="3933056"/>
            <a:ext cx="1289135" cy="523220"/>
          </a:xfrm>
          <a:prstGeom prst="rect">
            <a:avLst/>
          </a:prstGeom>
          <a:noFill/>
        </p:spPr>
        <p:txBody>
          <a:bodyPr wrap="none" rtlCol="0">
            <a:spAutoFit/>
          </a:bodyPr>
          <a:lstStyle/>
          <a:p>
            <a:r>
              <a:rPr lang="en-US" sz="2800" dirty="0" smtClean="0"/>
              <a:t>A+B→B</a:t>
            </a:r>
            <a:endParaRPr lang="ru-RU" sz="2800" dirty="0"/>
          </a:p>
        </p:txBody>
      </p:sp>
      <p:sp>
        <p:nvSpPr>
          <p:cNvPr id="36" name="TextBox 35"/>
          <p:cNvSpPr txBox="1"/>
          <p:nvPr/>
        </p:nvSpPr>
        <p:spPr>
          <a:xfrm>
            <a:off x="226879" y="5589240"/>
            <a:ext cx="8917121" cy="830997"/>
          </a:xfrm>
          <a:prstGeom prst="rect">
            <a:avLst/>
          </a:prstGeom>
          <a:noFill/>
        </p:spPr>
        <p:txBody>
          <a:bodyPr wrap="none" rtlCol="0">
            <a:spAutoFit/>
          </a:bodyPr>
          <a:lstStyle/>
          <a:p>
            <a:r>
              <a:rPr lang="en-US" sz="2400" dirty="0" smtClean="0"/>
              <a:t>Assimilation has two directions similar to immigration and emigration.</a:t>
            </a:r>
          </a:p>
          <a:p>
            <a:r>
              <a:rPr lang="en-US" sz="2400" dirty="0" smtClean="0"/>
              <a:t>The result of them is similar to net migration for a given ethnicity A.</a:t>
            </a:r>
            <a:endParaRPr lang="ru-RU" sz="2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3642</TotalTime>
  <Words>982</Words>
  <Application>Microsoft Office PowerPoint</Application>
  <PresentationFormat>Экран (4:3)</PresentationFormat>
  <Paragraphs>93</Paragraphs>
  <Slides>28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Тема Office</vt:lpstr>
      <vt:lpstr>Формула</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Role of Ethnically Mixed Families in Formation of Ethnic Structure of Russia’s Population</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Ethnically Mixed Families in Formation of Ethnic Structure of Russia’s Population</dc:title>
  <dc:creator>институт демографии</dc:creator>
  <cp:lastModifiedBy>институт демографии</cp:lastModifiedBy>
  <cp:revision>98</cp:revision>
  <dcterms:created xsi:type="dcterms:W3CDTF">2010-08-23T07:02:35Z</dcterms:created>
  <dcterms:modified xsi:type="dcterms:W3CDTF">2010-08-27T14:05:11Z</dcterms:modified>
</cp:coreProperties>
</file>